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1" r:id="rId2"/>
    <p:sldId id="258" r:id="rId3"/>
    <p:sldId id="260" r:id="rId4"/>
    <p:sldId id="283" r:id="rId5"/>
    <p:sldId id="284" r:id="rId6"/>
    <p:sldId id="285" r:id="rId7"/>
    <p:sldId id="286" r:id="rId8"/>
    <p:sldId id="287" r:id="rId9"/>
    <p:sldId id="288" r:id="rId10"/>
    <p:sldId id="289" r:id="rId11"/>
    <p:sldId id="309" r:id="rId12"/>
    <p:sldId id="290" r:id="rId13"/>
    <p:sldId id="291" r:id="rId14"/>
    <p:sldId id="292" r:id="rId15"/>
    <p:sldId id="293" r:id="rId16"/>
    <p:sldId id="295" r:id="rId17"/>
    <p:sldId id="294" r:id="rId18"/>
    <p:sldId id="296" r:id="rId19"/>
    <p:sldId id="297" r:id="rId20"/>
    <p:sldId id="298" r:id="rId21"/>
    <p:sldId id="310" r:id="rId22"/>
    <p:sldId id="311" r:id="rId23"/>
    <p:sldId id="312" r:id="rId24"/>
    <p:sldId id="313" r:id="rId25"/>
    <p:sldId id="314" r:id="rId26"/>
    <p:sldId id="315" r:id="rId27"/>
    <p:sldId id="317" r:id="rId28"/>
    <p:sldId id="316" r:id="rId29"/>
    <p:sldId id="278" r:id="rId3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9pPr>
  </p:defaultTextStyle>
  <p:extLst>
    <p:ext uri="{521415D9-36F7-43E2-AB2F-B90AF26B5E84}">
      <p14:sectionLst xmlns:p14="http://schemas.microsoft.com/office/powerpoint/2010/main">
        <p14:section name="默认节" id="{5CAD0BAC-609C-4F3D-8B9E-FA59A2AC7DA1}">
          <p14:sldIdLst>
            <p14:sldId id="281"/>
            <p14:sldId id="258"/>
            <p14:sldId id="260"/>
            <p14:sldId id="283"/>
            <p14:sldId id="284"/>
            <p14:sldId id="285"/>
            <p14:sldId id="286"/>
            <p14:sldId id="287"/>
            <p14:sldId id="288"/>
            <p14:sldId id="289"/>
            <p14:sldId id="309"/>
            <p14:sldId id="290"/>
            <p14:sldId id="291"/>
            <p14:sldId id="292"/>
            <p14:sldId id="293"/>
            <p14:sldId id="295"/>
            <p14:sldId id="294"/>
            <p14:sldId id="296"/>
            <p14:sldId id="297"/>
            <p14:sldId id="298"/>
            <p14:sldId id="310"/>
            <p14:sldId id="311"/>
            <p14:sldId id="312"/>
            <p14:sldId id="313"/>
            <p14:sldId id="314"/>
            <p14:sldId id="315"/>
            <p14:sldId id="317"/>
            <p14:sldId id="316"/>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CCFF"/>
    <a:srgbClr val="66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AE7"/>
          </a:solidFill>
        </a:fill>
      </a:tcStyle>
    </a:wholeTbl>
    <a:band2H>
      <a:tcTxStyle/>
      <a:tcStyle>
        <a:tcBdr/>
        <a:fill>
          <a:solidFill>
            <a:srgbClr val="E6F5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F3D1"/>
          </a:solidFill>
        </a:fill>
      </a:tcStyle>
    </a:wholeTbl>
    <a:band2H>
      <a:tcTxStyle/>
      <a:tcStyle>
        <a:tcBdr/>
        <a:fill>
          <a:solidFill>
            <a:srgbClr val="F2F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CFD1"/>
          </a:solidFill>
        </a:fill>
      </a:tcStyle>
    </a:wholeTbl>
    <a:band2H>
      <a:tcTxStyle/>
      <a:tcStyle>
        <a:tcBdr/>
        <a:fill>
          <a:solidFill>
            <a:srgbClr val="FCE8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6" autoAdjust="0"/>
    <p:restoredTop sz="80338" autoAdjust="0"/>
  </p:normalViewPr>
  <p:slideViewPr>
    <p:cSldViewPr snapToGrid="0" snapToObjects="1">
      <p:cViewPr varScale="1">
        <p:scale>
          <a:sx n="63" d="100"/>
          <a:sy n="63" d="100"/>
        </p:scale>
        <p:origin x="72"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n-lt"/>
        <a:ea typeface="+mn-ea"/>
        <a:cs typeface="+mn-cs"/>
        <a:sym typeface="Century Gothic"/>
      </a:defRPr>
    </a:lvl1pPr>
    <a:lvl2pPr indent="228600" defTabSz="457200" latinLnBrk="0">
      <a:defRPr sz="1200">
        <a:solidFill>
          <a:srgbClr val="FFFFFF"/>
        </a:solidFill>
        <a:latin typeface="+mn-lt"/>
        <a:ea typeface="+mn-ea"/>
        <a:cs typeface="+mn-cs"/>
        <a:sym typeface="Century Gothic"/>
      </a:defRPr>
    </a:lvl2pPr>
    <a:lvl3pPr indent="457200" defTabSz="457200" latinLnBrk="0">
      <a:defRPr sz="1200">
        <a:solidFill>
          <a:srgbClr val="FFFFFF"/>
        </a:solidFill>
        <a:latin typeface="+mn-lt"/>
        <a:ea typeface="+mn-ea"/>
        <a:cs typeface="+mn-cs"/>
        <a:sym typeface="Century Gothic"/>
      </a:defRPr>
    </a:lvl3pPr>
    <a:lvl4pPr indent="685800" defTabSz="457200" latinLnBrk="0">
      <a:defRPr sz="1200">
        <a:solidFill>
          <a:srgbClr val="FFFFFF"/>
        </a:solidFill>
        <a:latin typeface="+mn-lt"/>
        <a:ea typeface="+mn-ea"/>
        <a:cs typeface="+mn-cs"/>
        <a:sym typeface="Century Gothic"/>
      </a:defRPr>
    </a:lvl4pPr>
    <a:lvl5pPr indent="914400" defTabSz="457200" latinLnBrk="0">
      <a:defRPr sz="1200">
        <a:solidFill>
          <a:srgbClr val="FFFFFF"/>
        </a:solidFill>
        <a:latin typeface="+mn-lt"/>
        <a:ea typeface="+mn-ea"/>
        <a:cs typeface="+mn-cs"/>
        <a:sym typeface="Century Gothic"/>
      </a:defRPr>
    </a:lvl5pPr>
    <a:lvl6pPr indent="1143000" defTabSz="457200" latinLnBrk="0">
      <a:defRPr sz="1200">
        <a:solidFill>
          <a:srgbClr val="FFFFFF"/>
        </a:solidFill>
        <a:latin typeface="+mn-lt"/>
        <a:ea typeface="+mn-ea"/>
        <a:cs typeface="+mn-cs"/>
        <a:sym typeface="Century Gothic"/>
      </a:defRPr>
    </a:lvl6pPr>
    <a:lvl7pPr indent="1371600" defTabSz="457200" latinLnBrk="0">
      <a:defRPr sz="1200">
        <a:solidFill>
          <a:srgbClr val="FFFFFF"/>
        </a:solidFill>
        <a:latin typeface="+mn-lt"/>
        <a:ea typeface="+mn-ea"/>
        <a:cs typeface="+mn-cs"/>
        <a:sym typeface="Century Gothic"/>
      </a:defRPr>
    </a:lvl7pPr>
    <a:lvl8pPr indent="1600200" defTabSz="457200" latinLnBrk="0">
      <a:defRPr sz="1200">
        <a:solidFill>
          <a:srgbClr val="FFFFFF"/>
        </a:solidFill>
        <a:latin typeface="+mn-lt"/>
        <a:ea typeface="+mn-ea"/>
        <a:cs typeface="+mn-cs"/>
        <a:sym typeface="Century Gothic"/>
      </a:defRPr>
    </a:lvl8pPr>
    <a:lvl9pPr indent="1828800" defTabSz="457200" latinLnBrk="0">
      <a:defRPr sz="1200">
        <a:solidFill>
          <a:srgbClr val="FFFFFF"/>
        </a:solidFill>
        <a:latin typeface="+mn-lt"/>
        <a:ea typeface="+mn-ea"/>
        <a:cs typeface="+mn-cs"/>
        <a:sym typeface="Century Gothic"/>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
        <p:nvSpPr>
          <p:cNvPr id="15" name="幻灯片编号"/>
          <p:cNvSpPr txBox="1">
            <a:spLocks noGrp="1"/>
          </p:cNvSpPr>
          <p:nvPr>
            <p:ph type="sldNum" sz="quarter" idx="2"/>
          </p:nvPr>
        </p:nvSpPr>
        <p:spPr>
          <a:xfrm>
            <a:off x="11424652" y="6080087"/>
            <a:ext cx="315835" cy="326401"/>
          </a:xfrm>
          <a:prstGeom prst="rect">
            <a:avLst/>
          </a:prstGeom>
        </p:spPr>
        <p:txBody>
          <a:bodyPr/>
          <a:lstStyle/>
          <a:p>
            <a:fld id="{86CB4B4D-7CA3-9044-876B-883B54F8677D}" type="slidenum">
              <a:t>‹#›</a:t>
            </a:fld>
            <a:endParaRPr/>
          </a:p>
        </p:txBody>
      </p:sp>
      <p:sp>
        <p:nvSpPr>
          <p:cNvPr id="22" name="Rectangle 7">
            <a:extLst>
              <a:ext uri="{FF2B5EF4-FFF2-40B4-BE49-F238E27FC236}">
                <a16:creationId xmlns:a16="http://schemas.microsoft.com/office/drawing/2014/main" id="{EA7DFF28-3CBD-49FC-9F2C-B473367A78D3}"/>
              </a:ext>
            </a:extLst>
          </p:cNvPr>
          <p:cNvSpPr/>
          <p:nvPr userDrawn="1"/>
        </p:nvSpPr>
        <p:spPr>
          <a:xfrm>
            <a:off x="0" y="0"/>
            <a:ext cx="12192000"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grpSp>
        <p:nvGrpSpPr>
          <p:cNvPr id="6" name="Group 12">
            <a:extLst>
              <a:ext uri="{FF2B5EF4-FFF2-40B4-BE49-F238E27FC236}">
                <a16:creationId xmlns:a16="http://schemas.microsoft.com/office/drawing/2014/main" id="{A64D82D9-3A45-44E0-8AB4-43D520A74713}"/>
              </a:ext>
            </a:extLst>
          </p:cNvPr>
          <p:cNvGrpSpPr/>
          <p:nvPr userDrawn="1"/>
        </p:nvGrpSpPr>
        <p:grpSpPr>
          <a:xfrm>
            <a:off x="8939031" y="-32431"/>
            <a:ext cx="3145240" cy="2130695"/>
            <a:chOff x="0" y="0"/>
            <a:chExt cx="3145239" cy="2130693"/>
          </a:xfrm>
        </p:grpSpPr>
        <p:pic>
          <p:nvPicPr>
            <p:cNvPr id="7" name="Picture 13" descr="Picture 13">
              <a:extLst>
                <a:ext uri="{FF2B5EF4-FFF2-40B4-BE49-F238E27FC236}">
                  <a16:creationId xmlns:a16="http://schemas.microsoft.com/office/drawing/2014/main" id="{30015B96-026F-4298-9334-224F4D3AF18D}"/>
                </a:ext>
              </a:extLst>
            </p:cNvPr>
            <p:cNvPicPr>
              <a:picLocks noChangeAspect="1"/>
            </p:cNvPicPr>
            <p:nvPr/>
          </p:nvPicPr>
          <p:blipFill>
            <a:blip r:embed="rId2"/>
            <a:stretch>
              <a:fillRect/>
            </a:stretch>
          </p:blipFill>
          <p:spPr>
            <a:xfrm>
              <a:off x="0" y="0"/>
              <a:ext cx="2130694" cy="2130694"/>
            </a:xfrm>
            <a:prstGeom prst="rect">
              <a:avLst/>
            </a:prstGeom>
            <a:ln w="12700" cap="flat">
              <a:noFill/>
              <a:miter lim="400000"/>
            </a:ln>
            <a:effectLst/>
          </p:spPr>
        </p:pic>
        <p:sp>
          <p:nvSpPr>
            <p:cNvPr id="8" name="TextBox 14">
              <a:extLst>
                <a:ext uri="{FF2B5EF4-FFF2-40B4-BE49-F238E27FC236}">
                  <a16:creationId xmlns:a16="http://schemas.microsoft.com/office/drawing/2014/main" id="{310B41B4-F33E-4F0C-B846-4A6DD80BD19E}"/>
                </a:ext>
              </a:extLst>
            </p:cNvPr>
            <p:cNvSpPr txBox="1"/>
            <p:nvPr/>
          </p:nvSpPr>
          <p:spPr>
            <a:xfrm>
              <a:off x="1594954" y="742179"/>
              <a:ext cx="1550286" cy="726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rPr dirty="0" err="1"/>
                <a:t>学院</a:t>
              </a:r>
              <a:endParaRPr dirty="0"/>
            </a:p>
          </p:txBody>
        </p:sp>
      </p:grpSp>
      <p:sp>
        <p:nvSpPr>
          <p:cNvPr id="24" name="Freeform: Shape 9">
            <a:extLst>
              <a:ext uri="{FF2B5EF4-FFF2-40B4-BE49-F238E27FC236}">
                <a16:creationId xmlns:a16="http://schemas.microsoft.com/office/drawing/2014/main" id="{DCAD4737-D407-4907-A2A1-DC91DEBFE238}"/>
              </a:ext>
            </a:extLst>
          </p:cNvPr>
          <p:cNvSpPr/>
          <p:nvPr userDrawn="1"/>
        </p:nvSpPr>
        <p:spPr>
          <a:xfrm rot="16200000">
            <a:off x="-650724" y="650723"/>
            <a:ext cx="6858001" cy="5556553"/>
          </a:xfrm>
          <a:custGeom>
            <a:avLst/>
            <a:gdLst/>
            <a:ahLst/>
            <a:cxnLst>
              <a:cxn ang="0">
                <a:pos x="wd2" y="hd2"/>
              </a:cxn>
              <a:cxn ang="5400000">
                <a:pos x="wd2" y="hd2"/>
              </a:cxn>
              <a:cxn ang="10800000">
                <a:pos x="wd2" y="hd2"/>
              </a:cxn>
              <a:cxn ang="16200000">
                <a:pos x="wd2" y="hd2"/>
              </a:cxn>
            </a:cxnLst>
            <a:rect l="0" t="0" r="r" b="b"/>
            <a:pathLst>
              <a:path w="21600" h="21600" extrusionOk="0">
                <a:moveTo>
                  <a:pt x="21600" y="13394"/>
                </a:moveTo>
                <a:lnTo>
                  <a:pt x="12061" y="21121"/>
                </a:lnTo>
                <a:lnTo>
                  <a:pt x="12055" y="21127"/>
                </a:lnTo>
                <a:lnTo>
                  <a:pt x="12046" y="21133"/>
                </a:lnTo>
                <a:lnTo>
                  <a:pt x="11964" y="21199"/>
                </a:lnTo>
                <a:lnTo>
                  <a:pt x="11921" y="21216"/>
                </a:lnTo>
                <a:lnTo>
                  <a:pt x="11674" y="21382"/>
                </a:lnTo>
                <a:cubicBezTo>
                  <a:pt x="11405" y="21522"/>
                  <a:pt x="11110" y="21600"/>
                  <a:pt x="10800" y="21600"/>
                </a:cubicBezTo>
                <a:cubicBezTo>
                  <a:pt x="10490" y="21600"/>
                  <a:pt x="10195" y="21522"/>
                  <a:pt x="9926" y="21382"/>
                </a:cubicBezTo>
                <a:lnTo>
                  <a:pt x="9679" y="21216"/>
                </a:lnTo>
                <a:lnTo>
                  <a:pt x="9636" y="21199"/>
                </a:lnTo>
                <a:lnTo>
                  <a:pt x="9554" y="21133"/>
                </a:lnTo>
                <a:lnTo>
                  <a:pt x="9545" y="21127"/>
                </a:lnTo>
                <a:lnTo>
                  <a:pt x="9539" y="21121"/>
                </a:lnTo>
                <a:lnTo>
                  <a:pt x="0" y="13394"/>
                </a:lnTo>
                <a:close/>
                <a:moveTo>
                  <a:pt x="21600" y="0"/>
                </a:moveTo>
                <a:lnTo>
                  <a:pt x="21600" y="13394"/>
                </a:lnTo>
                <a:lnTo>
                  <a:pt x="0" y="13394"/>
                </a:lnTo>
                <a:lnTo>
                  <a:pt x="0" y="0"/>
                </a:lnTo>
                <a:close/>
              </a:path>
            </a:pathLst>
          </a:custGeom>
          <a:solidFill>
            <a:srgbClr val="212121"/>
          </a:solidFill>
          <a:ln w="12700">
            <a:miter lim="400000"/>
          </a:ln>
        </p:spPr>
        <p:txBody>
          <a:bodyPr lIns="45719" rIns="45719"/>
          <a:lstStyle/>
          <a:p>
            <a:pPr>
              <a:defRPr>
                <a:solidFill>
                  <a:srgbClr val="FFFFFF"/>
                </a:solidFill>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带描述的全景图片">
    <p:spTree>
      <p:nvGrpSpPr>
        <p:cNvPr id="1" name=""/>
        <p:cNvGrpSpPr/>
        <p:nvPr/>
      </p:nvGrpSpPr>
      <p:grpSpPr>
        <a:xfrm>
          <a:off x="0" y="0"/>
          <a:ext cx="0" cy="0"/>
          <a:chOff x="0" y="0"/>
          <a:chExt cx="0" cy="0"/>
        </a:xfrm>
      </p:grpSpPr>
      <p:sp>
        <p:nvSpPr>
          <p:cNvPr id="105" name="标题文本"/>
          <p:cNvSpPr txBox="1">
            <a:spLocks noGrp="1"/>
          </p:cNvSpPr>
          <p:nvPr>
            <p:ph type="title"/>
          </p:nvPr>
        </p:nvSpPr>
        <p:spPr>
          <a:xfrm>
            <a:off x="809999" y="4800600"/>
            <a:ext cx="10561420" cy="566738"/>
          </a:xfrm>
          <a:prstGeom prst="rect">
            <a:avLst/>
          </a:prstGeom>
        </p:spPr>
        <p:txBody>
          <a:bodyPr/>
          <a:lstStyle>
            <a:lvl1pPr>
              <a:defRPr sz="2400" b="0"/>
            </a:lvl1pPr>
          </a:lstStyle>
          <a:p>
            <a:r>
              <a:rPr lang="zh-CN" altLang="en-US"/>
              <a:t>单击此处编辑母版标题样式</a:t>
            </a:r>
            <a:endParaRPr/>
          </a:p>
        </p:txBody>
      </p:sp>
      <p:sp>
        <p:nvSpPr>
          <p:cNvPr id="106" name="Picture Placeholder 14"/>
          <p:cNvSpPr>
            <a:spLocks noGrp="1"/>
          </p:cNvSpPr>
          <p:nvPr>
            <p:ph type="pic" idx="13"/>
          </p:nvPr>
        </p:nvSpPr>
        <p:spPr>
          <a:xfrm>
            <a:off x="0" y="-1"/>
            <a:ext cx="12192001" cy="4800601"/>
          </a:xfrm>
          <a:prstGeom prst="rect">
            <a:avLst/>
          </a:prstGeom>
          <a:ln w="9525" cap="rnd">
            <a:solidFill>
              <a:srgbClr val="636363"/>
            </a:solidFill>
            <a:round/>
          </a:ln>
          <a:effectLst/>
        </p:spPr>
        <p:txBody>
          <a:bodyPr lIns="91439" rIns="91439" anchor="t">
            <a:noAutofit/>
          </a:bodyPr>
          <a:lstStyle/>
          <a:p>
            <a:r>
              <a:rPr lang="zh-CN" altLang="en-US"/>
              <a:t>单击图标添加图片</a:t>
            </a:r>
            <a:endParaRPr/>
          </a:p>
        </p:txBody>
      </p:sp>
      <p:sp>
        <p:nvSpPr>
          <p:cNvPr id="107" name="正文级别 1…"/>
          <p:cNvSpPr txBox="1">
            <a:spLocks noGrp="1"/>
          </p:cNvSpPr>
          <p:nvPr>
            <p:ph type="body" sz="quarter" idx="1"/>
          </p:nvPr>
        </p:nvSpPr>
        <p:spPr>
          <a:xfrm>
            <a:off x="809999" y="5367337"/>
            <a:ext cx="10561420" cy="493713"/>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带描述的引言">
    <p:spTree>
      <p:nvGrpSpPr>
        <p:cNvPr id="1" name=""/>
        <p:cNvGrpSpPr/>
        <p:nvPr/>
      </p:nvGrpSpPr>
      <p:grpSpPr>
        <a:xfrm>
          <a:off x="0" y="0"/>
          <a:ext cx="0" cy="0"/>
          <a:chOff x="0" y="0"/>
          <a:chExt cx="0" cy="0"/>
        </a:xfrm>
      </p:grpSpPr>
      <p:sp>
        <p:nvSpPr>
          <p:cNvPr id="115" name="Freeform 6"/>
          <p:cNvSpPr/>
          <p:nvPr/>
        </p:nvSpPr>
        <p:spPr>
          <a:xfrm>
            <a:off x="631696" y="1081456"/>
            <a:ext cx="6332418" cy="3239188"/>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116" name="标题文本"/>
          <p:cNvSpPr txBox="1">
            <a:spLocks noGrp="1"/>
          </p:cNvSpPr>
          <p:nvPr>
            <p:ph type="title"/>
          </p:nvPr>
        </p:nvSpPr>
        <p:spPr>
          <a:xfrm>
            <a:off x="850984" y="1238502"/>
            <a:ext cx="5893841" cy="2645912"/>
          </a:xfrm>
          <a:prstGeom prst="rect">
            <a:avLst/>
          </a:prstGeom>
        </p:spPr>
        <p:txBody>
          <a:bodyPr/>
          <a:lstStyle>
            <a:lvl1pPr>
              <a:defRPr sz="4200"/>
            </a:lvl1pPr>
          </a:lstStyle>
          <a:p>
            <a:r>
              <a:rPr lang="zh-CN" altLang="en-US" dirty="0"/>
              <a:t>单击此处编辑母版标题样式</a:t>
            </a:r>
            <a:endParaRPr dirty="0"/>
          </a:p>
        </p:txBody>
      </p:sp>
      <p:sp>
        <p:nvSpPr>
          <p:cNvPr id="117" name="正文级别 1…"/>
          <p:cNvSpPr txBox="1">
            <a:spLocks noGrp="1"/>
          </p:cNvSpPr>
          <p:nvPr>
            <p:ph type="body" sz="quarter" idx="1"/>
          </p:nvPr>
        </p:nvSpPr>
        <p:spPr>
          <a:xfrm>
            <a:off x="853189" y="4443679"/>
            <a:ext cx="5891638" cy="713242"/>
          </a:xfrm>
          <a:prstGeom prst="rect">
            <a:avLst/>
          </a:prstGeom>
        </p:spPr>
        <p:txBody>
          <a:bodyPr anchor="t"/>
          <a:lstStyle>
            <a:lvl1pPr marL="0" indent="0">
              <a:buClrTx/>
              <a:buSzTx/>
              <a:buNone/>
            </a:lvl1pPr>
            <a:lvl2pPr marL="0" indent="457200">
              <a:buClrTx/>
              <a:buSzTx/>
              <a:buNone/>
            </a:lvl2pPr>
            <a:lvl3pPr marL="0" indent="914400">
              <a:buClrTx/>
              <a:buSzTx/>
              <a:buNone/>
            </a:lvl3pPr>
            <a:lvl4pPr marL="0" indent="1371600">
              <a:buClrTx/>
              <a:buSzTx/>
              <a:buNone/>
            </a:lvl4pPr>
            <a:lvl5pPr marL="0" indent="1828800">
              <a:buClrTx/>
              <a:buSzTx/>
              <a:buNone/>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118" name="Text Placeholder 5"/>
          <p:cNvSpPr>
            <a:spLocks noGrp="1"/>
          </p:cNvSpPr>
          <p:nvPr>
            <p:ph type="body" sz="quarter" idx="13"/>
          </p:nvPr>
        </p:nvSpPr>
        <p:spPr>
          <a:xfrm>
            <a:off x="7574642" y="1081455"/>
            <a:ext cx="3810002" cy="4075467"/>
          </a:xfrm>
          <a:prstGeom prst="rect">
            <a:avLst/>
          </a:prstGeom>
        </p:spPr>
        <p:txBody>
          <a:bodyPr anchor="t"/>
          <a:lstStyle/>
          <a:p>
            <a:pPr marL="0" lvl="0" indent="0">
              <a:buClrTx/>
              <a:buSzTx/>
              <a:buNone/>
            </a:pPr>
            <a:r>
              <a:rPr lang="zh-CN" altLang="en-US"/>
              <a:t>编辑母版文本样式</a:t>
            </a:r>
          </a:p>
        </p:txBody>
      </p:sp>
      <p:sp>
        <p:nvSpPr>
          <p:cNvPr id="11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名片">
    <p:spTree>
      <p:nvGrpSpPr>
        <p:cNvPr id="1" name=""/>
        <p:cNvGrpSpPr/>
        <p:nvPr/>
      </p:nvGrpSpPr>
      <p:grpSpPr>
        <a:xfrm>
          <a:off x="0" y="0"/>
          <a:ext cx="0" cy="0"/>
          <a:chOff x="0" y="0"/>
          <a:chExt cx="0" cy="0"/>
        </a:xfrm>
      </p:grpSpPr>
      <p:sp>
        <p:nvSpPr>
          <p:cNvPr id="126" name="Freeform 6"/>
          <p:cNvSpPr/>
          <p:nvPr/>
        </p:nvSpPr>
        <p:spPr>
          <a:xfrm>
            <a:off x="1140883" y="2286585"/>
            <a:ext cx="4895117" cy="2503973"/>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127" name="标题文本"/>
          <p:cNvSpPr txBox="1">
            <a:spLocks noGrp="1"/>
          </p:cNvSpPr>
          <p:nvPr>
            <p:ph type="title"/>
          </p:nvPr>
        </p:nvSpPr>
        <p:spPr>
          <a:xfrm>
            <a:off x="1357088" y="2435956"/>
            <a:ext cx="4382522" cy="2007791"/>
          </a:xfrm>
          <a:prstGeom prst="rect">
            <a:avLst/>
          </a:prstGeom>
        </p:spPr>
        <p:txBody>
          <a:bodyPr/>
          <a:lstStyle>
            <a:lvl1pPr>
              <a:defRPr sz="3200"/>
            </a:lvl1pPr>
          </a:lstStyle>
          <a:p>
            <a:r>
              <a:rPr lang="zh-CN" altLang="en-US"/>
              <a:t>单击此处编辑母版标题样式</a:t>
            </a:r>
            <a:endParaRPr/>
          </a:p>
        </p:txBody>
      </p:sp>
      <p:sp>
        <p:nvSpPr>
          <p:cNvPr id="128" name="正文级别 1…"/>
          <p:cNvSpPr txBox="1">
            <a:spLocks noGrp="1"/>
          </p:cNvSpPr>
          <p:nvPr>
            <p:ph type="body" sz="quarter" idx="1"/>
          </p:nvPr>
        </p:nvSpPr>
        <p:spPr>
          <a:xfrm>
            <a:off x="6155999" y="2286000"/>
            <a:ext cx="4880301" cy="2295525"/>
          </a:xfrm>
          <a:prstGeom prst="rect">
            <a:avLst/>
          </a:prstGeom>
        </p:spPr>
        <p:txBody>
          <a:bodyPr anchor="t"/>
          <a:lstStyle>
            <a:lvl1pPr marL="0" indent="0">
              <a:buClrTx/>
              <a:buSzTx/>
              <a:buNone/>
            </a:lvl1pPr>
            <a:lvl2pPr>
              <a:buClrTx/>
            </a:lvl2pPr>
            <a:lvl3pPr>
              <a:buClrTx/>
            </a:lvl3pPr>
            <a:lvl4pPr>
              <a:buClrTx/>
            </a:lvl4pPr>
            <a:lvl5pPr>
              <a:buClrTx/>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12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36" name="标题文本"/>
          <p:cNvSpPr txBox="1">
            <a:spLocks noGrp="1"/>
          </p:cNvSpPr>
          <p:nvPr>
            <p:ph type="title"/>
          </p:nvPr>
        </p:nvSpPr>
        <p:spPr>
          <a:prstGeom prst="rect">
            <a:avLst/>
          </a:prstGeom>
        </p:spPr>
        <p:txBody>
          <a:bodyPr/>
          <a:lstStyle>
            <a:lvl1pPr>
              <a:defRPr>
                <a:latin typeface="+mj-lt"/>
              </a:defRPr>
            </a:lvl1pPr>
          </a:lstStyle>
          <a:p>
            <a:r>
              <a:rPr lang="zh-CN" altLang="en-US" dirty="0"/>
              <a:t>单击此处编辑母版标题样式</a:t>
            </a:r>
            <a:endParaRPr dirty="0"/>
          </a:p>
        </p:txBody>
      </p:sp>
      <p:sp>
        <p:nvSpPr>
          <p:cNvPr id="137" name="正文级别 1…"/>
          <p:cNvSpPr txBox="1">
            <a:spLocks noGrp="1"/>
          </p:cNvSpPr>
          <p:nvPr>
            <p:ph type="body" idx="1"/>
          </p:nvPr>
        </p:nvSpPr>
        <p:spPr>
          <a:xfrm>
            <a:off x="809999" y="2184400"/>
            <a:ext cx="10563286" cy="3674399"/>
          </a:xfrm>
          <a:prstGeom prst="rect">
            <a:avLst/>
          </a:prstGeom>
        </p:spPr>
        <p:txBody>
          <a:bodyPr anchor="t"/>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13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竖排标题与文本">
    <p:spTree>
      <p:nvGrpSpPr>
        <p:cNvPr id="1" name=""/>
        <p:cNvGrpSpPr/>
        <p:nvPr/>
      </p:nvGrpSpPr>
      <p:grpSpPr>
        <a:xfrm>
          <a:off x="0" y="0"/>
          <a:ext cx="0" cy="0"/>
          <a:chOff x="0" y="0"/>
          <a:chExt cx="0" cy="0"/>
        </a:xfrm>
      </p:grpSpPr>
      <p:sp>
        <p:nvSpPr>
          <p:cNvPr id="145" name="Freeform 6"/>
          <p:cNvSpPr/>
          <p:nvPr/>
        </p:nvSpPr>
        <p:spPr>
          <a:xfrm>
            <a:off x="7669651" y="446088"/>
            <a:ext cx="4522350" cy="5414964"/>
          </a:xfrm>
          <a:custGeom>
            <a:avLst/>
            <a:gdLst/>
            <a:ahLst/>
            <a:cxnLst>
              <a:cxn ang="0">
                <a:pos x="wd2" y="hd2"/>
              </a:cxn>
              <a:cxn ang="5400000">
                <a:pos x="wd2" y="hd2"/>
              </a:cxn>
              <a:cxn ang="10800000">
                <a:pos x="wd2" y="hd2"/>
              </a:cxn>
              <a:cxn ang="16200000">
                <a:pos x="wd2" y="hd2"/>
              </a:cxn>
            </a:cxnLst>
            <a:rect l="0" t="0" r="r" b="b"/>
            <a:pathLst>
              <a:path w="21600" h="21600" extrusionOk="0">
                <a:moveTo>
                  <a:pt x="1373" y="0"/>
                </a:moveTo>
                <a:lnTo>
                  <a:pt x="1373" y="5985"/>
                </a:lnTo>
                <a:lnTo>
                  <a:pt x="60" y="6860"/>
                </a:lnTo>
                <a:lnTo>
                  <a:pt x="23" y="6910"/>
                </a:lnTo>
                <a:lnTo>
                  <a:pt x="0" y="6935"/>
                </a:lnTo>
                <a:lnTo>
                  <a:pt x="0" y="6995"/>
                </a:lnTo>
                <a:lnTo>
                  <a:pt x="23" y="7020"/>
                </a:lnTo>
                <a:lnTo>
                  <a:pt x="60" y="7070"/>
                </a:lnTo>
                <a:lnTo>
                  <a:pt x="1373" y="7945"/>
                </a:lnTo>
                <a:lnTo>
                  <a:pt x="1373" y="21600"/>
                </a:lnTo>
                <a:lnTo>
                  <a:pt x="21600" y="21600"/>
                </a:lnTo>
                <a:lnTo>
                  <a:pt x="21600" y="0"/>
                </a:lnTo>
                <a:lnTo>
                  <a:pt x="1373"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146" name="标题文本"/>
          <p:cNvSpPr txBox="1">
            <a:spLocks noGrp="1"/>
          </p:cNvSpPr>
          <p:nvPr>
            <p:ph type="title"/>
          </p:nvPr>
        </p:nvSpPr>
        <p:spPr>
          <a:xfrm>
            <a:off x="8183540" y="586171"/>
            <a:ext cx="2494791" cy="5134798"/>
          </a:xfrm>
          <a:prstGeom prst="rect">
            <a:avLst/>
          </a:prstGeom>
        </p:spPr>
        <p:txBody>
          <a:bodyPr/>
          <a:lstStyle/>
          <a:p>
            <a:r>
              <a:rPr lang="zh-CN" altLang="en-US"/>
              <a:t>单击此处编辑母版标题样式</a:t>
            </a:r>
            <a:endParaRPr/>
          </a:p>
        </p:txBody>
      </p:sp>
      <p:sp>
        <p:nvSpPr>
          <p:cNvPr id="147" name="正文级别 1…"/>
          <p:cNvSpPr txBox="1">
            <a:spLocks noGrp="1"/>
          </p:cNvSpPr>
          <p:nvPr>
            <p:ph type="body" idx="1"/>
          </p:nvPr>
        </p:nvSpPr>
        <p:spPr>
          <a:xfrm>
            <a:off x="810000" y="446089"/>
            <a:ext cx="6611541" cy="5414963"/>
          </a:xfrm>
          <a:prstGeom prst="rect">
            <a:avLst/>
          </a:prstGeom>
        </p:spPr>
        <p:txBody>
          <a:bodyPr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14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2" name="标题文本"/>
          <p:cNvSpPr txBox="1">
            <a:spLocks noGrp="1"/>
          </p:cNvSpPr>
          <p:nvPr>
            <p:ph type="title"/>
          </p:nvPr>
        </p:nvSpPr>
        <p:spPr>
          <a:prstGeom prst="rect">
            <a:avLst/>
          </a:prstGeom>
        </p:spPr>
        <p:txBody>
          <a:bodyPr>
            <a:normAutofit/>
          </a:bodyPr>
          <a:lstStyle>
            <a:lvl1pPr>
              <a:defRPr sz="4000">
                <a:latin typeface="+mj-lt"/>
              </a:defRPr>
            </a:lvl1pPr>
          </a:lstStyle>
          <a:p>
            <a:r>
              <a:rPr lang="zh-CN" altLang="en-US" dirty="0"/>
              <a:t>单击此处编辑母版标题样式</a:t>
            </a:r>
            <a:endParaRPr dirty="0"/>
          </a:p>
        </p:txBody>
      </p:sp>
      <p:sp>
        <p:nvSpPr>
          <p:cNvPr id="23" name="正文级别 1…"/>
          <p:cNvSpPr txBox="1">
            <a:spLocks noGrp="1"/>
          </p:cNvSpPr>
          <p:nvPr>
            <p:ph type="body" idx="1"/>
          </p:nvPr>
        </p:nvSpPr>
        <p:spPr>
          <a:xfrm>
            <a:off x="818712" y="2222287"/>
            <a:ext cx="10554575" cy="3636512"/>
          </a:xfrm>
          <a:prstGeom prst="rect">
            <a:avLst/>
          </a:prstGeom>
        </p:spPr>
        <p:txBody>
          <a:bodyPr/>
          <a:lstStyle>
            <a:lvl1pPr>
              <a:defRPr sz="2400">
                <a:latin typeface="宋体" panose="02010600030101010101" pitchFamily="2" charset="-122"/>
                <a:ea typeface="宋体" panose="02010600030101010101" pitchFamily="2" charset="-122"/>
              </a:defRPr>
            </a:lvl1pPr>
            <a:lvl2pPr>
              <a:defRPr>
                <a:latin typeface="宋体" panose="02010600030101010101" pitchFamily="2" charset="-122"/>
                <a:ea typeface="宋体" panose="02010600030101010101" pitchFamily="2" charset="-122"/>
              </a:defRPr>
            </a:lvl2pPr>
            <a:lvl3pPr>
              <a:defRPr>
                <a:latin typeface="宋体" panose="02010600030101010101" pitchFamily="2" charset="-122"/>
                <a:ea typeface="宋体" panose="02010600030101010101" pitchFamily="2" charset="-122"/>
              </a:defRPr>
            </a:lvl3pPr>
            <a:lvl4pPr>
              <a:defRPr>
                <a:latin typeface="宋体" panose="02010600030101010101" pitchFamily="2" charset="-122"/>
                <a:ea typeface="宋体" panose="02010600030101010101" pitchFamily="2" charset="-122"/>
              </a:defRPr>
            </a:lvl4pPr>
            <a:lvl5pPr>
              <a:defRPr>
                <a:latin typeface="宋体" panose="02010600030101010101" pitchFamily="2" charset="-122"/>
                <a:ea typeface="宋体" panose="0201060003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0">
    <p:bg>
      <p:bgPr>
        <a:solidFill>
          <a:srgbClr val="FFFFFF"/>
        </a:solidFill>
        <a:effectLst/>
      </p:bgPr>
    </p:bg>
    <p:spTree>
      <p:nvGrpSpPr>
        <p:cNvPr id="1" name=""/>
        <p:cNvGrpSpPr/>
        <p:nvPr/>
      </p:nvGrpSpPr>
      <p:grpSpPr>
        <a:xfrm>
          <a:off x="0" y="0"/>
          <a:ext cx="0" cy="0"/>
          <a:chOff x="0" y="0"/>
          <a:chExt cx="0" cy="0"/>
        </a:xfrm>
      </p:grpSpPr>
      <p:sp>
        <p:nvSpPr>
          <p:cNvPr id="31" name="标题文本"/>
          <p:cNvSpPr txBox="1">
            <a:spLocks noGrp="1"/>
          </p:cNvSpPr>
          <p:nvPr>
            <p:ph type="title"/>
          </p:nvPr>
        </p:nvSpPr>
        <p:spPr>
          <a:prstGeom prst="rect">
            <a:avLst/>
          </a:prstGeom>
        </p:spPr>
        <p:txBody>
          <a:bodyPr/>
          <a:lstStyle/>
          <a:p>
            <a:r>
              <a:rPr lang="zh-CN" altLang="en-US" dirty="0"/>
              <a:t>单击此处编辑母版标题样式</a:t>
            </a:r>
            <a:endParaRPr dirty="0"/>
          </a:p>
        </p:txBody>
      </p:sp>
      <p:sp>
        <p:nvSpPr>
          <p:cNvPr id="32" name="正文级别 1…"/>
          <p:cNvSpPr txBox="1">
            <a:spLocks noGrp="1"/>
          </p:cNvSpPr>
          <p:nvPr>
            <p:ph type="body" idx="1"/>
          </p:nvPr>
        </p:nvSpPr>
        <p:spPr>
          <a:xfrm>
            <a:off x="818712" y="2222287"/>
            <a:ext cx="10554575" cy="3636512"/>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3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50" name="标题文本"/>
          <p:cNvSpPr txBox="1">
            <a:spLocks noGrp="1"/>
          </p:cNvSpPr>
          <p:nvPr>
            <p:ph type="title"/>
          </p:nvPr>
        </p:nvSpPr>
        <p:spPr>
          <a:prstGeom prst="rect">
            <a:avLst/>
          </a:prstGeom>
        </p:spPr>
        <p:txBody>
          <a:bodyPr/>
          <a:lstStyle/>
          <a:p>
            <a:r>
              <a:rPr lang="zh-CN" altLang="en-US" dirty="0"/>
              <a:t>单击此处编辑母版标题样式</a:t>
            </a:r>
            <a:endParaRPr dirty="0"/>
          </a:p>
        </p:txBody>
      </p:sp>
      <p:sp>
        <p:nvSpPr>
          <p:cNvPr id="51" name="正文级别 1…"/>
          <p:cNvSpPr txBox="1">
            <a:spLocks noGrp="1"/>
          </p:cNvSpPr>
          <p:nvPr>
            <p:ph type="body" sz="half" idx="1"/>
          </p:nvPr>
        </p:nvSpPr>
        <p:spPr>
          <a:xfrm>
            <a:off x="818712" y="2222287"/>
            <a:ext cx="5185874" cy="3638764"/>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5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9"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60" name="正文级别 1…"/>
          <p:cNvSpPr txBox="1">
            <a:spLocks noGrp="1"/>
          </p:cNvSpPr>
          <p:nvPr>
            <p:ph type="body" sz="quarter" idx="1"/>
          </p:nvPr>
        </p:nvSpPr>
        <p:spPr>
          <a:xfrm>
            <a:off x="814727" y="2174875"/>
            <a:ext cx="5189858" cy="576263"/>
          </a:xfrm>
          <a:prstGeom prst="rect">
            <a:avLst/>
          </a:prstGeom>
        </p:spPr>
        <p:txBody>
          <a:bodyPr anchor="b"/>
          <a:lstStyle>
            <a:lvl1pPr marL="0" indent="0" algn="ctr">
              <a:buClrTx/>
              <a:buSzTx/>
              <a:buNone/>
              <a:defRPr sz="2000"/>
            </a:lvl1pPr>
            <a:lvl2pPr marL="0" indent="457200" algn="ctr">
              <a:buClrTx/>
              <a:buSzTx/>
              <a:buNone/>
              <a:defRPr sz="2000"/>
            </a:lvl2pPr>
            <a:lvl3pPr marL="0" indent="914400" algn="ctr">
              <a:buClrTx/>
              <a:buSzTx/>
              <a:buNone/>
              <a:defRPr sz="2000"/>
            </a:lvl3pPr>
            <a:lvl4pPr marL="0" indent="1371600" algn="ctr">
              <a:buClrTx/>
              <a:buSzTx/>
              <a:buNone/>
              <a:defRPr sz="2000"/>
            </a:lvl4pPr>
            <a:lvl5pPr marL="0" indent="1828800" algn="ctr">
              <a:buClrTx/>
              <a:buSzTx/>
              <a:buNone/>
              <a:defRPr sz="20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61" name="Text Placeholder 4"/>
          <p:cNvSpPr>
            <a:spLocks noGrp="1"/>
          </p:cNvSpPr>
          <p:nvPr>
            <p:ph type="body" sz="quarter" idx="13"/>
          </p:nvPr>
        </p:nvSpPr>
        <p:spPr>
          <a:xfrm>
            <a:off x="6187414" y="2174874"/>
            <a:ext cx="5194584" cy="576264"/>
          </a:xfrm>
          <a:prstGeom prst="rect">
            <a:avLst/>
          </a:prstGeom>
        </p:spPr>
        <p:txBody>
          <a:bodyPr anchor="b"/>
          <a:lstStyle/>
          <a:p>
            <a:pPr marL="0" lvl="0" indent="0" algn="ctr">
              <a:buClrTx/>
              <a:buSzTx/>
              <a:buNone/>
              <a:defRPr sz="2000"/>
            </a:pPr>
            <a:r>
              <a:rPr lang="zh-CN" altLang="en-US"/>
              <a:t>编辑母版文本样式</a:t>
            </a:r>
          </a:p>
        </p:txBody>
      </p:sp>
      <p:sp>
        <p:nvSpPr>
          <p:cNvPr id="6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9" name="标题文本"/>
          <p:cNvSpPr txBox="1">
            <a:spLocks noGrp="1"/>
          </p:cNvSpPr>
          <p:nvPr>
            <p:ph type="title"/>
          </p:nvPr>
        </p:nvSpPr>
        <p:spPr>
          <a:prstGeom prst="rect">
            <a:avLst/>
          </a:prstGeom>
        </p:spPr>
        <p:txBody>
          <a:bodyPr/>
          <a:lstStyle/>
          <a:p>
            <a:r>
              <a:rPr lang="zh-CN" altLang="en-US" dirty="0"/>
              <a:t>单击此处编辑母版标题样式</a:t>
            </a:r>
            <a:endParaRPr dirty="0"/>
          </a:p>
        </p:txBody>
      </p:sp>
      <p:sp>
        <p:nvSpPr>
          <p:cNvPr id="7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7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sp>
        <p:nvSpPr>
          <p:cNvPr id="84" name="Freeform 6"/>
          <p:cNvSpPr/>
          <p:nvPr/>
        </p:nvSpPr>
        <p:spPr>
          <a:xfrm>
            <a:off x="1073151" y="446087"/>
            <a:ext cx="3547533" cy="1814652"/>
          </a:xfrm>
          <a:custGeom>
            <a:avLst/>
            <a:gdLst/>
            <a:ahLst/>
            <a:cxnLst>
              <a:cxn ang="0">
                <a:pos x="wd2" y="hd2"/>
              </a:cxn>
              <a:cxn ang="5400000">
                <a:pos x="wd2" y="hd2"/>
              </a:cxn>
              <a:cxn ang="10800000">
                <a:pos x="wd2" y="hd2"/>
              </a:cxn>
              <a:cxn ang="16200000">
                <a:pos x="wd2" y="hd2"/>
              </a:cxn>
            </a:cxnLst>
            <a:rect l="0" t="0" r="r" b="b"/>
            <a:pathLst>
              <a:path w="21600" h="21600" extrusionOk="0">
                <a:moveTo>
                  <a:pt x="21319" y="0"/>
                </a:moveTo>
                <a:lnTo>
                  <a:pt x="217" y="0"/>
                </a:lnTo>
                <a:lnTo>
                  <a:pt x="166" y="37"/>
                </a:lnTo>
                <a:lnTo>
                  <a:pt x="128" y="75"/>
                </a:lnTo>
                <a:lnTo>
                  <a:pt x="77" y="112"/>
                </a:lnTo>
                <a:lnTo>
                  <a:pt x="51" y="187"/>
                </a:lnTo>
                <a:lnTo>
                  <a:pt x="26" y="243"/>
                </a:lnTo>
                <a:lnTo>
                  <a:pt x="0" y="318"/>
                </a:lnTo>
                <a:lnTo>
                  <a:pt x="0" y="19522"/>
                </a:lnTo>
                <a:lnTo>
                  <a:pt x="26" y="19597"/>
                </a:lnTo>
                <a:lnTo>
                  <a:pt x="51" y="19653"/>
                </a:lnTo>
                <a:lnTo>
                  <a:pt x="77" y="19728"/>
                </a:lnTo>
                <a:lnTo>
                  <a:pt x="128" y="19766"/>
                </a:lnTo>
                <a:lnTo>
                  <a:pt x="166" y="19803"/>
                </a:lnTo>
                <a:lnTo>
                  <a:pt x="217" y="19841"/>
                </a:lnTo>
                <a:lnTo>
                  <a:pt x="3026" y="19841"/>
                </a:lnTo>
                <a:lnTo>
                  <a:pt x="4149" y="21488"/>
                </a:lnTo>
                <a:lnTo>
                  <a:pt x="4187" y="21525"/>
                </a:lnTo>
                <a:lnTo>
                  <a:pt x="4289" y="21600"/>
                </a:lnTo>
                <a:lnTo>
                  <a:pt x="4391" y="21600"/>
                </a:lnTo>
                <a:lnTo>
                  <a:pt x="4494" y="21525"/>
                </a:lnTo>
                <a:lnTo>
                  <a:pt x="4532" y="21488"/>
                </a:lnTo>
                <a:lnTo>
                  <a:pt x="5655" y="19841"/>
                </a:lnTo>
                <a:lnTo>
                  <a:pt x="21383" y="19841"/>
                </a:lnTo>
                <a:lnTo>
                  <a:pt x="21434" y="19803"/>
                </a:lnTo>
                <a:lnTo>
                  <a:pt x="21472" y="19766"/>
                </a:lnTo>
                <a:lnTo>
                  <a:pt x="21523" y="19728"/>
                </a:lnTo>
                <a:lnTo>
                  <a:pt x="21549" y="19653"/>
                </a:lnTo>
                <a:lnTo>
                  <a:pt x="21574" y="19597"/>
                </a:lnTo>
                <a:lnTo>
                  <a:pt x="21600" y="19522"/>
                </a:lnTo>
                <a:lnTo>
                  <a:pt x="21600" y="318"/>
                </a:lnTo>
                <a:lnTo>
                  <a:pt x="21574" y="243"/>
                </a:lnTo>
                <a:lnTo>
                  <a:pt x="21549" y="187"/>
                </a:lnTo>
                <a:lnTo>
                  <a:pt x="21523" y="112"/>
                </a:lnTo>
                <a:lnTo>
                  <a:pt x="21472" y="75"/>
                </a:lnTo>
                <a:lnTo>
                  <a:pt x="21434" y="37"/>
                </a:lnTo>
                <a:lnTo>
                  <a:pt x="21383" y="0"/>
                </a:lnTo>
                <a:lnTo>
                  <a:pt x="21319" y="0"/>
                </a:lnTo>
                <a:close/>
              </a:path>
            </a:pathLst>
          </a:custGeom>
          <a:blipFill>
            <a:blip r:embed="rId2"/>
          </a:blipFill>
          <a:ln cap="rnd">
            <a:solidFill>
              <a:schemeClr val="accent1"/>
            </a:solidFill>
          </a:ln>
        </p:spPr>
        <p:txBody>
          <a:bodyPr lIns="45719" rIns="45719"/>
          <a:lstStyle/>
          <a:p>
            <a:pPr>
              <a:defRPr>
                <a:solidFill>
                  <a:srgbClr val="FFFFFF"/>
                </a:solidFill>
              </a:defRPr>
            </a:pPr>
            <a:endParaRPr/>
          </a:p>
        </p:txBody>
      </p:sp>
      <p:sp>
        <p:nvSpPr>
          <p:cNvPr id="85" name="标题文本"/>
          <p:cNvSpPr txBox="1">
            <a:spLocks noGrp="1"/>
          </p:cNvSpPr>
          <p:nvPr>
            <p:ph type="title"/>
          </p:nvPr>
        </p:nvSpPr>
        <p:spPr>
          <a:xfrm>
            <a:off x="1073150" y="446087"/>
            <a:ext cx="3547535" cy="1618397"/>
          </a:xfrm>
          <a:prstGeom prst="rect">
            <a:avLst/>
          </a:prstGeom>
        </p:spPr>
        <p:txBody>
          <a:bodyPr/>
          <a:lstStyle>
            <a:lvl1pPr>
              <a:defRPr sz="2000"/>
            </a:lvl1pPr>
          </a:lstStyle>
          <a:p>
            <a:r>
              <a:rPr lang="zh-CN" altLang="en-US"/>
              <a:t>单击此处编辑母版标题样式</a:t>
            </a:r>
            <a:endParaRPr/>
          </a:p>
        </p:txBody>
      </p:sp>
      <p:sp>
        <p:nvSpPr>
          <p:cNvPr id="86" name="正文级别 1…"/>
          <p:cNvSpPr txBox="1">
            <a:spLocks noGrp="1"/>
          </p:cNvSpPr>
          <p:nvPr>
            <p:ph type="body" idx="1"/>
          </p:nvPr>
        </p:nvSpPr>
        <p:spPr>
          <a:xfrm>
            <a:off x="4855633" y="446087"/>
            <a:ext cx="6252634" cy="5414964"/>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dirty="0"/>
          </a:p>
        </p:txBody>
      </p:sp>
      <p:sp>
        <p:nvSpPr>
          <p:cNvPr id="87" name="Text Placeholder 3"/>
          <p:cNvSpPr>
            <a:spLocks noGrp="1"/>
          </p:cNvSpPr>
          <p:nvPr>
            <p:ph type="body" sz="quarter" idx="13"/>
          </p:nvPr>
        </p:nvSpPr>
        <p:spPr>
          <a:xfrm>
            <a:off x="1073150" y="2260737"/>
            <a:ext cx="3547535" cy="3600312"/>
          </a:xfrm>
          <a:prstGeom prst="rect">
            <a:avLst/>
          </a:prstGeom>
        </p:spPr>
        <p:txBody>
          <a:bodyPr/>
          <a:lstStyle/>
          <a:p>
            <a:pPr marL="0" lvl="0" indent="0">
              <a:buClrTx/>
              <a:buSzTx/>
              <a:buNone/>
              <a:defRPr sz="1400"/>
            </a:pPr>
            <a:r>
              <a:rPr lang="zh-CN" altLang="en-US" dirty="0"/>
              <a:t>编辑母版文本样式</a:t>
            </a:r>
          </a:p>
        </p:txBody>
      </p:sp>
      <p:sp>
        <p:nvSpPr>
          <p:cNvPr id="8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sp>
        <p:nvSpPr>
          <p:cNvPr id="95" name="标题文本"/>
          <p:cNvSpPr txBox="1">
            <a:spLocks noGrp="1"/>
          </p:cNvSpPr>
          <p:nvPr>
            <p:ph type="title"/>
          </p:nvPr>
        </p:nvSpPr>
        <p:spPr>
          <a:xfrm>
            <a:off x="814727" y="727522"/>
            <a:ext cx="4852989" cy="1617164"/>
          </a:xfrm>
          <a:prstGeom prst="rect">
            <a:avLst/>
          </a:prstGeom>
        </p:spPr>
        <p:txBody>
          <a:bodyPr/>
          <a:lstStyle>
            <a:lvl1pPr>
              <a:defRPr sz="2400" b="0"/>
            </a:lvl1pPr>
          </a:lstStyle>
          <a:p>
            <a:r>
              <a:rPr lang="zh-CN" altLang="en-US"/>
              <a:t>单击此处编辑母版标题样式</a:t>
            </a:r>
            <a:endParaRPr/>
          </a:p>
        </p:txBody>
      </p:sp>
      <p:sp>
        <p:nvSpPr>
          <p:cNvPr id="96" name="Picture Placeholder 11"/>
          <p:cNvSpPr>
            <a:spLocks noGrp="1"/>
          </p:cNvSpPr>
          <p:nvPr>
            <p:ph type="pic" idx="13"/>
          </p:nvPr>
        </p:nvSpPr>
        <p:spPr>
          <a:xfrm>
            <a:off x="6098116" y="0"/>
            <a:ext cx="6093884" cy="6858000"/>
          </a:xfrm>
          <a:prstGeom prst="rect">
            <a:avLst/>
          </a:prstGeom>
          <a:ln w="9525">
            <a:solidFill>
              <a:srgbClr val="636363"/>
            </a:solidFill>
            <a:round/>
          </a:ln>
          <a:effectLst/>
        </p:spPr>
        <p:txBody>
          <a:bodyPr lIns="91439" rIns="91439" anchor="t">
            <a:noAutofit/>
          </a:bodyPr>
          <a:lstStyle/>
          <a:p>
            <a:r>
              <a:rPr lang="zh-CN" altLang="en-US"/>
              <a:t>单击图标添加图片</a:t>
            </a:r>
            <a:endParaRPr/>
          </a:p>
        </p:txBody>
      </p:sp>
      <p:sp>
        <p:nvSpPr>
          <p:cNvPr id="97" name="正文级别 1…"/>
          <p:cNvSpPr txBox="1">
            <a:spLocks noGrp="1"/>
          </p:cNvSpPr>
          <p:nvPr>
            <p:ph type="body" sz="half" idx="1"/>
          </p:nvPr>
        </p:nvSpPr>
        <p:spPr>
          <a:xfrm>
            <a:off x="814727" y="2344684"/>
            <a:ext cx="4852989" cy="3516365"/>
          </a:xfrm>
          <a:prstGeom prst="rect">
            <a:avLst/>
          </a:prstGeom>
        </p:spPr>
        <p:txBody>
          <a:bodyPr anchor="t"/>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a:p>
        </p:txBody>
      </p:sp>
      <p:sp>
        <p:nvSpPr>
          <p:cNvPr id="98" name="幻灯片编号"/>
          <p:cNvSpPr txBox="1">
            <a:spLocks noGrp="1"/>
          </p:cNvSpPr>
          <p:nvPr>
            <p:ph type="sldNum" sz="quarter" idx="2"/>
          </p:nvPr>
        </p:nvSpPr>
        <p:spPr>
          <a:xfrm>
            <a:off x="5609010" y="6080087"/>
            <a:ext cx="315834" cy="3264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Freeform 6"/>
          <p:cNvSpPr/>
          <p:nvPr/>
        </p:nvSpPr>
        <p:spPr>
          <a:xfrm>
            <a:off x="0" y="-1"/>
            <a:ext cx="12192001" cy="21859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8651"/>
                </a:lnTo>
                <a:lnTo>
                  <a:pt x="3536" y="18651"/>
                </a:lnTo>
                <a:lnTo>
                  <a:pt x="4211" y="21475"/>
                </a:lnTo>
                <a:lnTo>
                  <a:pt x="4271" y="21600"/>
                </a:lnTo>
                <a:lnTo>
                  <a:pt x="4313" y="21600"/>
                </a:lnTo>
                <a:lnTo>
                  <a:pt x="4331" y="21553"/>
                </a:lnTo>
                <a:lnTo>
                  <a:pt x="4369" y="21475"/>
                </a:lnTo>
                <a:lnTo>
                  <a:pt x="5044" y="18651"/>
                </a:lnTo>
                <a:lnTo>
                  <a:pt x="21600" y="18651"/>
                </a:lnTo>
                <a:lnTo>
                  <a:pt x="21600" y="0"/>
                </a:lnTo>
                <a:close/>
              </a:path>
            </a:pathLst>
          </a:custGeom>
          <a:blipFill>
            <a:blip r:embed="rId16"/>
          </a:blipFill>
          <a:ln cap="rnd">
            <a:solidFill>
              <a:schemeClr val="accent1"/>
            </a:solidFill>
          </a:ln>
        </p:spPr>
        <p:txBody>
          <a:bodyPr lIns="45719" rIns="45719"/>
          <a:lstStyle/>
          <a:p>
            <a:pPr>
              <a:defRPr>
                <a:solidFill>
                  <a:srgbClr val="FFFFFF"/>
                </a:solidFill>
              </a:defRPr>
            </a:pPr>
            <a:endParaRPr/>
          </a:p>
        </p:txBody>
      </p:sp>
      <p:sp>
        <p:nvSpPr>
          <p:cNvPr id="3" name="标题文本"/>
          <p:cNvSpPr txBox="1">
            <a:spLocks noGrp="1"/>
          </p:cNvSpPr>
          <p:nvPr>
            <p:ph type="title"/>
          </p:nvPr>
        </p:nvSpPr>
        <p:spPr>
          <a:xfrm>
            <a:off x="809999" y="447188"/>
            <a:ext cx="10572000" cy="970450"/>
          </a:xfrm>
          <a:prstGeom prst="rect">
            <a:avLst/>
          </a:prstGeom>
          <a:ln w="12700">
            <a:miter lim="400000"/>
          </a:ln>
          <a:effectLst>
            <a:outerShdw blurRad="50800" dir="14400000" rotWithShape="0">
              <a:srgbClr val="000000">
                <a:alpha val="60000"/>
              </a:srgbClr>
            </a:outerShdw>
          </a:effectLst>
          <a:extLst>
            <a:ext uri="{C572A759-6A51-4108-AA02-DFA0A04FC94B}">
              <ma14:wrappingTextBoxFlag xmlns:ma14="http://schemas.microsoft.com/office/mac/drawingml/2011/main" xmlns="" val="1"/>
            </a:ext>
          </a:extLst>
        </p:spPr>
        <p:txBody>
          <a:bodyPr lIns="45719" rIns="45719" anchor="b">
            <a:normAutofit/>
          </a:bodyPr>
          <a:lstStyle/>
          <a:p>
            <a:r>
              <a:rPr dirty="0" err="1"/>
              <a:t>标题文本</a:t>
            </a:r>
            <a:endParaRPr dirty="0"/>
          </a:p>
        </p:txBody>
      </p:sp>
      <p:sp>
        <p:nvSpPr>
          <p:cNvPr id="4" name="正文级别 1…"/>
          <p:cNvSpPr txBox="1">
            <a:spLocks noGrp="1"/>
          </p:cNvSpPr>
          <p:nvPr>
            <p:ph type="body" idx="1"/>
          </p:nvPr>
        </p:nvSpPr>
        <p:spPr>
          <a:xfrm>
            <a:off x="609600" y="1417637"/>
            <a:ext cx="10972800" cy="4891088"/>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rmAutofit/>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5" name="幻灯片编号"/>
          <p:cNvSpPr txBox="1">
            <a:spLocks noGrp="1"/>
          </p:cNvSpPr>
          <p:nvPr>
            <p:ph type="sldNum" sz="quarter" idx="2"/>
          </p:nvPr>
        </p:nvSpPr>
        <p:spPr>
          <a:xfrm>
            <a:off x="11424652" y="6080087"/>
            <a:ext cx="315835" cy="326401"/>
          </a:xfrm>
          <a:prstGeom prst="rect">
            <a:avLst/>
          </a:prstGeom>
          <a:ln w="12700">
            <a:miter lim="400000"/>
          </a:ln>
        </p:spPr>
        <p:txBody>
          <a:bodyPr wrap="none" lIns="10800" tIns="10800" rIns="10800" bIns="10800" anchor="b">
            <a:spAutoFit/>
          </a:bodyPr>
          <a:lstStyle>
            <a:lvl1pPr algn="r">
              <a:defRPr sz="2000">
                <a:solidFill>
                  <a:schemeClr val="accent1"/>
                </a:solidFill>
              </a:defRPr>
            </a:lvl1pPr>
          </a:lstStyle>
          <a:p>
            <a:fld id="{86CB4B4D-7CA3-9044-876B-883B54F8677D}" type="slidenum">
              <a:t>‹#›</a:t>
            </a:fld>
            <a:endParaRPr/>
          </a:p>
        </p:txBody>
      </p:sp>
      <p:grpSp>
        <p:nvGrpSpPr>
          <p:cNvPr id="6" name="Group 12">
            <a:extLst>
              <a:ext uri="{FF2B5EF4-FFF2-40B4-BE49-F238E27FC236}">
                <a16:creationId xmlns:a16="http://schemas.microsoft.com/office/drawing/2014/main" id="{3FAC0617-FED1-41A4-A4A2-470812E5D147}"/>
              </a:ext>
            </a:extLst>
          </p:cNvPr>
          <p:cNvGrpSpPr/>
          <p:nvPr userDrawn="1"/>
        </p:nvGrpSpPr>
        <p:grpSpPr>
          <a:xfrm>
            <a:off x="8939031" y="-32431"/>
            <a:ext cx="3145240" cy="2130695"/>
            <a:chOff x="0" y="0"/>
            <a:chExt cx="3145239" cy="2130693"/>
          </a:xfrm>
        </p:grpSpPr>
        <p:pic>
          <p:nvPicPr>
            <p:cNvPr id="7" name="Picture 13" descr="Picture 13">
              <a:extLst>
                <a:ext uri="{FF2B5EF4-FFF2-40B4-BE49-F238E27FC236}">
                  <a16:creationId xmlns:a16="http://schemas.microsoft.com/office/drawing/2014/main" id="{30418BDC-341F-46CB-8414-1BF94B007D3F}"/>
                </a:ext>
              </a:extLst>
            </p:cNvPr>
            <p:cNvPicPr>
              <a:picLocks noChangeAspect="1"/>
            </p:cNvPicPr>
            <p:nvPr/>
          </p:nvPicPr>
          <p:blipFill>
            <a:blip r:embed="rId17"/>
            <a:stretch>
              <a:fillRect/>
            </a:stretch>
          </p:blipFill>
          <p:spPr>
            <a:xfrm>
              <a:off x="0" y="0"/>
              <a:ext cx="2130694" cy="2130694"/>
            </a:xfrm>
            <a:prstGeom prst="rect">
              <a:avLst/>
            </a:prstGeom>
            <a:ln w="12700" cap="flat">
              <a:noFill/>
              <a:miter lim="400000"/>
            </a:ln>
            <a:effectLst/>
          </p:spPr>
        </p:pic>
        <p:sp>
          <p:nvSpPr>
            <p:cNvPr id="8" name="TextBox 14">
              <a:extLst>
                <a:ext uri="{FF2B5EF4-FFF2-40B4-BE49-F238E27FC236}">
                  <a16:creationId xmlns:a16="http://schemas.microsoft.com/office/drawing/2014/main" id="{F890D228-7334-45A0-B8E4-47D05F53D34B}"/>
                </a:ext>
              </a:extLst>
            </p:cNvPr>
            <p:cNvSpPr txBox="1"/>
            <p:nvPr/>
          </p:nvSpPr>
          <p:spPr>
            <a:xfrm>
              <a:off x="1594954" y="742179"/>
              <a:ext cx="1550286" cy="726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t>学院</a:t>
              </a: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1pPr>
      <a:lvl2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2pPr>
      <a:lvl3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3pPr>
      <a:lvl4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4pPr>
      <a:lvl5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5pPr>
      <a:lvl6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6pPr>
      <a:lvl7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7pPr>
      <a:lvl8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8pPr>
      <a:lvl9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9pPr>
    </p:titleStyle>
    <p:body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p:bodyStyle>
    <p:otherStyle>
      <a:lvl1pPr marL="0" marR="0" indent="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1pPr>
      <a:lvl2pPr marL="0" marR="0" indent="4572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2pPr>
      <a:lvl3pPr marL="0" marR="0" indent="9144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3pPr>
      <a:lvl4pPr marL="0" marR="0" indent="13716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4pPr>
      <a:lvl5pPr marL="0" marR="0" indent="18288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5pPr>
      <a:lvl6pPr marL="0" marR="0" indent="22860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6pPr>
      <a:lvl7pPr marL="0" marR="0" indent="27432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7pPr>
      <a:lvl8pPr marL="0" marR="0" indent="32004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8pPr>
      <a:lvl9pPr marL="0" marR="0" indent="3657600" algn="r" defTabSz="457200" rtl="0" eaLnBrk="1" latinLnBrk="0" hangingPunct="1">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hyperlink" Target="https://www.udemy.com/python-rest-apis-with-flask-docker-mongodb-and-aws-devops/learn/lecture/10730678#overview"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3E3A-1948-4EA8-91EF-294AB7FF414B}"/>
              </a:ext>
            </a:extLst>
          </p:cNvPr>
          <p:cNvSpPr txBox="1">
            <a:spLocks/>
          </p:cNvSpPr>
          <p:nvPr/>
        </p:nvSpPr>
        <p:spPr>
          <a:xfrm>
            <a:off x="5975045" y="2717888"/>
            <a:ext cx="5930583" cy="3365412"/>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ctr">
            <a:normAutofit fontScale="92500"/>
          </a:bodyPr>
          <a:lstStyle>
            <a:lvl1pPr marL="0" marR="0" indent="0" algn="l" defTabSz="457200" rtl="0" eaLnBrk="1" latinLnBrk="0" hangingPunct="1">
              <a:lnSpc>
                <a:spcPct val="100000"/>
              </a:lnSpc>
              <a:spcBef>
                <a:spcPts val="0"/>
              </a:spcBef>
              <a:spcAft>
                <a:spcPts val="0"/>
              </a:spcAft>
              <a:buClrTx/>
              <a:buSzTx/>
              <a:buFontTx/>
              <a:buNone/>
              <a:tabLst/>
              <a:defRPr sz="6600" b="1" i="0" u="none" strike="noStrike" cap="none" spc="0" baseline="0">
                <a:ln>
                  <a:noFill/>
                </a:ln>
                <a:solidFill>
                  <a:srgbClr val="FEFEFE"/>
                </a:solidFill>
                <a:uFillTx/>
                <a:latin typeface="+mj-lt"/>
                <a:ea typeface="+mj-ea"/>
                <a:cs typeface="+mj-cs"/>
                <a:sym typeface="Helvetica"/>
              </a:defRPr>
            </a:lvl1pPr>
            <a:lvl2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2pPr>
            <a:lvl3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3pPr>
            <a:lvl4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4pPr>
            <a:lvl5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5pPr>
            <a:lvl6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6pPr>
            <a:lvl7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7pPr>
            <a:lvl8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8pPr>
            <a:lvl9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9pPr>
          </a:lstStyle>
          <a:p>
            <a:pPr lvl="0" algn="ctr">
              <a:lnSpc>
                <a:spcPct val="110000"/>
              </a:lnSpc>
              <a:buClr>
                <a:srgbClr val="FFFFFF"/>
              </a:buClr>
              <a:buSzPts val="2000"/>
            </a:pPr>
            <a:r>
              <a:rPr lang="zh-CN" altLang="en-US" sz="6000" dirty="0">
                <a:solidFill>
                  <a:srgbClr val="FFFFFF"/>
                </a:solidFill>
                <a:latin typeface="Helvetica Neue"/>
                <a:ea typeface="Helvetica Neue"/>
                <a:cs typeface="Helvetica Neue"/>
                <a:sym typeface="Helvetica Neue"/>
              </a:rPr>
              <a:t>模型相关的软件开发知识：数据库，</a:t>
            </a:r>
            <a:r>
              <a:rPr lang="en-US" altLang="zh-CN" sz="6000" dirty="0">
                <a:solidFill>
                  <a:srgbClr val="FFFFFF"/>
                </a:solidFill>
                <a:latin typeface="Helvetica Neue"/>
                <a:ea typeface="Helvetica Neue"/>
                <a:cs typeface="Helvetica Neue"/>
                <a:sym typeface="Helvetica Neue"/>
              </a:rPr>
              <a:t>API</a:t>
            </a:r>
            <a:r>
              <a:rPr lang="zh-CN" altLang="en-US" sz="6000" dirty="0">
                <a:solidFill>
                  <a:srgbClr val="FFFFFF"/>
                </a:solidFill>
                <a:latin typeface="Helvetica Neue"/>
                <a:ea typeface="Helvetica Neue"/>
                <a:cs typeface="Helvetica Neue"/>
                <a:sym typeface="Helvetica Neue"/>
              </a:rPr>
              <a:t>，云技术等</a:t>
            </a:r>
            <a:endParaRPr lang="zh-CN" altLang="en-US" sz="6000" dirty="0"/>
          </a:p>
        </p:txBody>
      </p:sp>
      <p:sp>
        <p:nvSpPr>
          <p:cNvPr id="3" name="Subtitle 2">
            <a:extLst>
              <a:ext uri="{FF2B5EF4-FFF2-40B4-BE49-F238E27FC236}">
                <a16:creationId xmlns:a16="http://schemas.microsoft.com/office/drawing/2014/main" id="{79A09772-8097-4300-AB00-5309FD380B49}"/>
              </a:ext>
            </a:extLst>
          </p:cNvPr>
          <p:cNvSpPr txBox="1">
            <a:spLocks/>
          </p:cNvSpPr>
          <p:nvPr/>
        </p:nvSpPr>
        <p:spPr>
          <a:xfrm>
            <a:off x="521244" y="3997966"/>
            <a:ext cx="3716504" cy="1613190"/>
          </a:xfrm>
          <a:prstGeom prst="rect">
            <a:avLst/>
          </a:prstGeom>
          <a:ln w="12700">
            <a:miter lim="400000"/>
          </a:ln>
          <a:effectLst/>
          <a:extLst>
            <a:ext uri="{C572A759-6A51-4108-AA02-DFA0A04FC94B}">
              <ma14:wrappingTextBoxFlag xmlns:ma14="http://schemas.microsoft.com/office/mac/drawingml/2011/main" xmlns=""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黑体" panose="02010609060101010101" pitchFamily="49" charset="-122"/>
                <a:ea typeface="黑体" panose="02010609060101010101" pitchFamily="49"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marL="0" indent="0" algn="ctr">
              <a:lnSpc>
                <a:spcPct val="80000"/>
              </a:lnSpc>
              <a:buNone/>
              <a:defRPr sz="1900" b="1">
                <a:latin typeface="Times New Roman"/>
                <a:ea typeface="Times New Roman"/>
                <a:cs typeface="Times New Roman"/>
                <a:sym typeface="Times New Roman"/>
              </a:defRPr>
            </a:pPr>
            <a:r>
              <a:rPr lang="zh-CN" altLang="en-US" sz="1900" b="1" dirty="0">
                <a:latin typeface="Times New Roman"/>
                <a:ea typeface="Times New Roman"/>
                <a:cs typeface="Times New Roman"/>
                <a:sym typeface="Times New Roman"/>
              </a:rPr>
              <a:t>主讲人</a:t>
            </a:r>
            <a:r>
              <a:rPr lang="zh-CN" altLang="en-US" sz="1900" dirty="0">
                <a:latin typeface="LiHei Pro Medium"/>
                <a:ea typeface="LiHei Pro Medium"/>
                <a:cs typeface="LiHei Pro Medium"/>
                <a:sym typeface="LiHei Pro Medium"/>
              </a:rPr>
              <a:t>：</a:t>
            </a:r>
            <a:endParaRPr lang="zh-CN" altLang="en-US" sz="2800" b="1" dirty="0">
              <a:latin typeface="LiHei Pro Medium"/>
              <a:ea typeface="LiHei Pro Medium"/>
              <a:cs typeface="LiHei Pro Medium"/>
              <a:sym typeface="LiHei Pro Medium"/>
            </a:endParaRPr>
          </a:p>
          <a:p>
            <a:pPr marL="0" indent="0" algn="ctr">
              <a:lnSpc>
                <a:spcPct val="80000"/>
              </a:lnSpc>
              <a:spcBef>
                <a:spcPts val="1000"/>
              </a:spcBef>
              <a:buNone/>
              <a:defRPr sz="4400" b="1">
                <a:latin typeface="Times New Roman"/>
                <a:ea typeface="Times New Roman"/>
                <a:cs typeface="Times New Roman"/>
                <a:sym typeface="Times New Roman"/>
              </a:defRPr>
            </a:pPr>
            <a:r>
              <a:rPr lang="zh-CN" altLang="en-US" sz="4400" b="1" dirty="0">
                <a:latin typeface="Times New Roman"/>
                <a:ea typeface="Times New Roman"/>
                <a:cs typeface="Times New Roman"/>
                <a:sym typeface="Times New Roman"/>
              </a:rPr>
              <a:t>张铎博士</a:t>
            </a:r>
            <a:endParaRPr lang="en-US" sz="4400" b="1" dirty="0">
              <a:latin typeface="Times New Roman"/>
              <a:ea typeface="Times New Roman"/>
              <a:cs typeface="Times New Roman"/>
              <a:sym typeface="Times New Roman"/>
            </a:endParaRPr>
          </a:p>
        </p:txBody>
      </p:sp>
      <p:sp>
        <p:nvSpPr>
          <p:cNvPr id="4" name="TextBox 4">
            <a:extLst>
              <a:ext uri="{FF2B5EF4-FFF2-40B4-BE49-F238E27FC236}">
                <a16:creationId xmlns:a16="http://schemas.microsoft.com/office/drawing/2014/main" id="{22393ABF-DE89-48F8-9154-8248D162E914}"/>
              </a:ext>
            </a:extLst>
          </p:cNvPr>
          <p:cNvSpPr txBox="1"/>
          <p:nvPr/>
        </p:nvSpPr>
        <p:spPr>
          <a:xfrm>
            <a:off x="5247398" y="1920263"/>
            <a:ext cx="6658231"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3600">
                <a:solidFill>
                  <a:srgbClr val="FFFFFF"/>
                </a:solidFill>
                <a:latin typeface="LiHei Pro Medium"/>
                <a:ea typeface="LiHei Pro Medium"/>
                <a:cs typeface="LiHei Pro Medium"/>
                <a:sym typeface="LiHei Pro Medium"/>
              </a:defRPr>
            </a:pPr>
            <a:r>
              <a:rPr lang="zh-CN" altLang="en-US" sz="3600" dirty="0">
                <a:solidFill>
                  <a:srgbClr val="FFFFFF"/>
                </a:solidFill>
                <a:latin typeface="LiHei Pro Medium"/>
              </a:rPr>
              <a:t>面向水行业的机器学习第七节</a:t>
            </a:r>
            <a:r>
              <a:rPr sz="3600" dirty="0">
                <a:solidFill>
                  <a:srgbClr val="FFFFFF"/>
                </a:solidFill>
                <a:latin typeface="LiHei Pro Medium"/>
              </a:rPr>
              <a:t>----</a:t>
            </a:r>
          </a:p>
        </p:txBody>
      </p:sp>
      <p:pic>
        <p:nvPicPr>
          <p:cNvPr id="7" name="Picture 6">
            <a:extLst>
              <a:ext uri="{FF2B5EF4-FFF2-40B4-BE49-F238E27FC236}">
                <a16:creationId xmlns:a16="http://schemas.microsoft.com/office/drawing/2014/main" id="{B4D2AA57-5614-4655-8463-3FAB51EA3B9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b="24492"/>
          <a:stretch/>
        </p:blipFill>
        <p:spPr>
          <a:xfrm>
            <a:off x="779854" y="485625"/>
            <a:ext cx="3516929" cy="3540766"/>
          </a:xfrm>
          <a:prstGeom prst="rect">
            <a:avLst/>
          </a:prstGeom>
        </p:spPr>
      </p:pic>
    </p:spTree>
    <p:extLst>
      <p:ext uri="{BB962C8B-B14F-4D97-AF65-F5344CB8AC3E}">
        <p14:creationId xmlns:p14="http://schemas.microsoft.com/office/powerpoint/2010/main" val="429363743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63DC6B-B212-4D08-9D70-340542088B62}"/>
              </a:ext>
            </a:extLst>
          </p:cNvPr>
          <p:cNvPicPr>
            <a:picLocks noChangeAspect="1"/>
          </p:cNvPicPr>
          <p:nvPr/>
        </p:nvPicPr>
        <p:blipFill>
          <a:blip r:embed="rId2"/>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011A7CB4-35EC-4807-A5FC-E92DCCD062B8}"/>
              </a:ext>
            </a:extLst>
          </p:cNvPr>
          <p:cNvSpPr txBox="1"/>
          <p:nvPr/>
        </p:nvSpPr>
        <p:spPr>
          <a:xfrm>
            <a:off x="6402494" y="919085"/>
            <a:ext cx="5675206" cy="707886"/>
          </a:xfrm>
          <a:prstGeom prst="rect">
            <a:avLst/>
          </a:prstGeom>
          <a:noFill/>
        </p:spPr>
        <p:txBody>
          <a:bodyPr wrap="square" rtlCol="0">
            <a:spAutoFit/>
          </a:bodyPr>
          <a:lstStyle/>
          <a:p>
            <a:pPr marL="342900" indent="-342900" algn="just" hangingPunct="1">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app.py</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中，导入</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API</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相关的库</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flask</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，以及数据库（此处使用</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MongoDB</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）相关的库，</a:t>
            </a:r>
            <a:r>
              <a:rPr lang="en-US" altLang="zh-CN" sz="2000"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pymongo</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409EEB94-170D-432E-9EDC-7056547AE8E1}"/>
              </a:ext>
            </a:extLst>
          </p:cNvPr>
          <p:cNvSpPr txBox="1"/>
          <p:nvPr/>
        </p:nvSpPr>
        <p:spPr>
          <a:xfrm>
            <a:off x="6402494" y="1979258"/>
            <a:ext cx="4928567" cy="400110"/>
          </a:xfrm>
          <a:prstGeom prst="rect">
            <a:avLst/>
          </a:prstGeom>
          <a:noFill/>
        </p:spPr>
        <p:txBody>
          <a:bodyPr wrap="square" rtlCol="0">
            <a:spAutoFit/>
          </a:bodyPr>
          <a:lstStyle/>
          <a:p>
            <a:pPr marL="342900" indent="-342900" algn="just" hangingPunct="1">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初始化</a:t>
            </a:r>
            <a:r>
              <a:rPr lang="en-US" altLang="zh-CN" sz="2000"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Falsk</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库定义的</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Rest API</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DAB8F901-9F29-4E88-89AF-E3B241AED9F7}"/>
              </a:ext>
            </a:extLst>
          </p:cNvPr>
          <p:cNvSpPr txBox="1"/>
          <p:nvPr/>
        </p:nvSpPr>
        <p:spPr>
          <a:xfrm>
            <a:off x="6402494" y="2721114"/>
            <a:ext cx="5548206" cy="707886"/>
          </a:xfrm>
          <a:prstGeom prst="rect">
            <a:avLst/>
          </a:prstGeom>
          <a:noFill/>
        </p:spPr>
        <p:txBody>
          <a:bodyPr wrap="square" rtlCol="0">
            <a:spAutoFit/>
          </a:bodyPr>
          <a:lstStyle/>
          <a:p>
            <a:pPr marL="342900" indent="-342900" algn="just" hangingPunct="1">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初始化</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MongoDB</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，数据库名字叫</a:t>
            </a:r>
            <a:r>
              <a:rPr lang="en-US" altLang="zh-CN" sz="2000"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MLDatabase</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，其中有一个叫做</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Users</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collection</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433241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7E115DA-F15D-4946-9B97-33DF4761E08D}"/>
              </a:ext>
            </a:extLst>
          </p:cNvPr>
          <p:cNvSpPr>
            <a:spLocks noGrp="1"/>
          </p:cNvSpPr>
          <p:nvPr>
            <p:ph type="title"/>
          </p:nvPr>
        </p:nvSpPr>
        <p:spPr>
          <a:xfrm>
            <a:off x="838200" y="0"/>
            <a:ext cx="10515600" cy="1325563"/>
          </a:xfrm>
        </p:spPr>
        <p:txBody>
          <a:bodyPr/>
          <a:lstStyle/>
          <a:p>
            <a:r>
              <a:rPr lang="zh-CN" altLang="en-US" dirty="0"/>
              <a:t>数据库</a:t>
            </a:r>
            <a:endParaRPr lang="en-US" dirty="0"/>
          </a:p>
        </p:txBody>
      </p:sp>
      <p:sp>
        <p:nvSpPr>
          <p:cNvPr id="10" name="Content Placeholder 2">
            <a:extLst>
              <a:ext uri="{FF2B5EF4-FFF2-40B4-BE49-F238E27FC236}">
                <a16:creationId xmlns:a16="http://schemas.microsoft.com/office/drawing/2014/main" id="{3F01B7EC-3607-4E99-80F2-9A1ABF3B6BB3}"/>
              </a:ext>
            </a:extLst>
          </p:cNvPr>
          <p:cNvSpPr txBox="1">
            <a:spLocks/>
          </p:cNvSpPr>
          <p:nvPr/>
        </p:nvSpPr>
        <p:spPr>
          <a:xfrm>
            <a:off x="838200" y="1825625"/>
            <a:ext cx="10515600" cy="4775472"/>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nSpc>
                <a:spcPct val="110000"/>
              </a:lnSpc>
            </a:pPr>
            <a:r>
              <a:rPr lang="zh-CN" altLang="en-US" sz="2000" b="1" dirty="0">
                <a:latin typeface="Times New Roman" panose="02020603050405020304" pitchFamily="18" charset="0"/>
                <a:ea typeface="SimSun" panose="02010600030101010101" pitchFamily="2" charset="-122"/>
                <a:cs typeface="Times New Roman" panose="02020603050405020304" pitchFamily="18" charset="0"/>
              </a:rPr>
              <a:t>数据库</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：数据库负责储存数据，模型，模型预测结果等，是整个系统的</a:t>
            </a:r>
            <a:r>
              <a:rPr lang="en-US" sz="20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图书馆</a:t>
            </a:r>
            <a:r>
              <a:rPr lang="en-US" sz="20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 。数据存在于有组织的表集合中，称为关系数据库（</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RDBMS</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关系数据库的查询语言被称为</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（标准查询语言）</a:t>
            </a:r>
          </a:p>
          <a:p>
            <a:pPr>
              <a:lnSpc>
                <a:spcPct val="110000"/>
              </a:lnSpc>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由许多类型的数据库共享，例如</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PostgreSQL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MySQL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SQL Server</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和</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Oracle</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随着大数据时代的来临，对数据库存储的容量要求越来越高，传统的</a:t>
            </a:r>
            <a:r>
              <a:rPr lang="en-US" sz="2000" dirty="0">
                <a:latin typeface="Times New Roman" panose="02020603050405020304" pitchFamily="18" charset="0"/>
                <a:ea typeface="SimSun" panose="02010600030101010101" pitchFamily="2" charset="-122"/>
                <a:cs typeface="Times New Roman" panose="02020603050405020304" pitchFamily="18" charset="0"/>
              </a:rPr>
              <a:t>RDBMS</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在一些业务上开始出现问题。</a:t>
            </a:r>
            <a:r>
              <a:rPr lang="en-US" sz="2000" dirty="0">
                <a:latin typeface="Times New Roman" panose="02020603050405020304" pitchFamily="18" charset="0"/>
                <a:ea typeface="SimSun" panose="02010600030101010101" pitchFamily="2" charset="-122"/>
                <a:cs typeface="Times New Roman" panose="02020603050405020304" pitchFamily="18" charset="0"/>
              </a:rPr>
              <a:t>NoSQL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，或称非关系型的数据库，是对</a:t>
            </a:r>
            <a:r>
              <a:rPr lang="en-US" sz="2000" dirty="0">
                <a:latin typeface="Times New Roman" panose="02020603050405020304" pitchFamily="18" charset="0"/>
                <a:ea typeface="SimSun" panose="02010600030101010101" pitchFamily="2" charset="-122"/>
                <a:cs typeface="Times New Roman" panose="02020603050405020304" pitchFamily="18" charset="0"/>
              </a:rPr>
              <a:t>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的一个有力补充。</a:t>
            </a:r>
            <a:r>
              <a:rPr lang="en-US" sz="2000" dirty="0">
                <a:latin typeface="Times New Roman" panose="02020603050405020304" pitchFamily="18" charset="0"/>
                <a:ea typeface="SimSun" panose="02010600030101010101" pitchFamily="2" charset="-122"/>
                <a:cs typeface="Times New Roman" panose="02020603050405020304" pitchFamily="18" charset="0"/>
              </a:rPr>
              <a:t>NoSQL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数据库擅长大量数据的写入和读取，具有快速的查询响应，灵活的数据结构等特点，可以使执行速度变的更快。主流的</a:t>
            </a:r>
            <a:r>
              <a:rPr lang="en-US" sz="2000" dirty="0">
                <a:latin typeface="Times New Roman" panose="02020603050405020304" pitchFamily="18" charset="0"/>
                <a:ea typeface="SimSun" panose="02010600030101010101" pitchFamily="2" charset="-122"/>
                <a:cs typeface="Times New Roman" panose="02020603050405020304" pitchFamily="18" charset="0"/>
              </a:rPr>
              <a:t>NoSQL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数据库包括</a:t>
            </a:r>
            <a:r>
              <a:rPr lang="en-US" sz="2000" dirty="0">
                <a:latin typeface="Times New Roman" panose="02020603050405020304" pitchFamily="18" charset="0"/>
                <a:ea typeface="SimSun" panose="02010600030101010101" pitchFamily="2" charset="-122"/>
                <a:cs typeface="Times New Roman" panose="02020603050405020304" pitchFamily="18" charset="0"/>
              </a:rPr>
              <a:t>MongoDB</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a:t>
            </a:r>
            <a:r>
              <a:rPr lang="en-US" sz="2000" dirty="0">
                <a:latin typeface="Times New Roman" panose="02020603050405020304" pitchFamily="18" charset="0"/>
                <a:ea typeface="SimSun" panose="02010600030101010101" pitchFamily="2" charset="-122"/>
                <a:cs typeface="Times New Roman" panose="02020603050405020304" pitchFamily="18" charset="0"/>
              </a:rPr>
              <a:t>Cassandra</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等。</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12895104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2740675-2AFF-43ED-839C-8F23A0C96947}"/>
              </a:ext>
            </a:extLst>
          </p:cNvPr>
          <p:cNvSpPr txBox="1">
            <a:spLocks/>
          </p:cNvSpPr>
          <p:nvPr/>
        </p:nvSpPr>
        <p:spPr>
          <a:xfrm>
            <a:off x="256611" y="4296496"/>
            <a:ext cx="6085015" cy="1529986"/>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nSpc>
                <a:spcPct val="110000"/>
              </a:lnSpc>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数据库（</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RDBMS</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）：基于表单，使用结构化查询语言（</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）来定义和操作数据</a:t>
            </a:r>
          </a:p>
          <a:p>
            <a:pPr>
              <a:lnSpc>
                <a:spcPct val="110000"/>
              </a:lnSpc>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NoSQL</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：具有非结构化数据的动态模式</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2" name="Group 1">
            <a:extLst>
              <a:ext uri="{FF2B5EF4-FFF2-40B4-BE49-F238E27FC236}">
                <a16:creationId xmlns:a16="http://schemas.microsoft.com/office/drawing/2014/main" id="{C44D42CD-5A1A-4F0D-A003-23614837B5BA}"/>
              </a:ext>
            </a:extLst>
          </p:cNvPr>
          <p:cNvGrpSpPr/>
          <p:nvPr/>
        </p:nvGrpSpPr>
        <p:grpSpPr>
          <a:xfrm>
            <a:off x="6432298" y="179212"/>
            <a:ext cx="5759702" cy="3575263"/>
            <a:chOff x="6095999" y="65248"/>
            <a:chExt cx="5759702" cy="3003369"/>
          </a:xfrm>
        </p:grpSpPr>
        <p:sp>
          <p:nvSpPr>
            <p:cNvPr id="10" name="Rectangle 9">
              <a:extLst>
                <a:ext uri="{FF2B5EF4-FFF2-40B4-BE49-F238E27FC236}">
                  <a16:creationId xmlns:a16="http://schemas.microsoft.com/office/drawing/2014/main" id="{45BDFCC1-3D2F-47EF-BF49-B180A6B3205C}"/>
                </a:ext>
              </a:extLst>
            </p:cNvPr>
            <p:cNvSpPr/>
            <p:nvPr/>
          </p:nvSpPr>
          <p:spPr>
            <a:xfrm>
              <a:off x="6095999" y="65248"/>
              <a:ext cx="5759702" cy="3003369"/>
            </a:xfrm>
            <a:prstGeom prst="rect">
              <a:avLst/>
            </a:prstGeom>
            <a:solidFill>
              <a:srgbClr val="FFFFFF"/>
            </a:solidFill>
            <a:ln w="15875" cap="rnd">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Century Gothic"/>
              </a:endParaRPr>
            </a:p>
          </p:txBody>
        </p:sp>
        <p:pic>
          <p:nvPicPr>
            <p:cNvPr id="7" name="Picture 2" descr="âexample mongodbâçå¾çæç´¢ç»æ">
              <a:extLst>
                <a:ext uri="{FF2B5EF4-FFF2-40B4-BE49-F238E27FC236}">
                  <a16:creationId xmlns:a16="http://schemas.microsoft.com/office/drawing/2014/main" id="{50FFCB4C-0C55-40A4-B869-2C026485E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005" y="130497"/>
              <a:ext cx="5335334" cy="287287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descr="ç¸å³å¾ç">
            <a:extLst>
              <a:ext uri="{FF2B5EF4-FFF2-40B4-BE49-F238E27FC236}">
                <a16:creationId xmlns:a16="http://schemas.microsoft.com/office/drawing/2014/main" id="{EBC5F45B-BA4D-4B54-A131-E1F18768C2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4623" y="3754475"/>
            <a:ext cx="5517377" cy="3103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555090C-6506-42EA-95E2-780CAAE26C86}"/>
              </a:ext>
            </a:extLst>
          </p:cNvPr>
          <p:cNvPicPr>
            <a:picLocks noChangeAspect="1"/>
          </p:cNvPicPr>
          <p:nvPr/>
        </p:nvPicPr>
        <p:blipFill rotWithShape="1">
          <a:blip r:embed="rId4"/>
          <a:srcRect b="496"/>
          <a:stretch/>
        </p:blipFill>
        <p:spPr>
          <a:xfrm>
            <a:off x="-61469" y="138647"/>
            <a:ext cx="6532631" cy="3656391"/>
          </a:xfrm>
          <a:prstGeom prst="rect">
            <a:avLst/>
          </a:prstGeom>
        </p:spPr>
      </p:pic>
    </p:spTree>
    <p:extLst>
      <p:ext uri="{BB962C8B-B14F-4D97-AF65-F5344CB8AC3E}">
        <p14:creationId xmlns:p14="http://schemas.microsoft.com/office/powerpoint/2010/main" val="19194797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DCC5D4-694F-4826-BEC5-5432C147C3F7}"/>
              </a:ext>
            </a:extLst>
          </p:cNvPr>
          <p:cNvSpPr/>
          <p:nvPr/>
        </p:nvSpPr>
        <p:spPr>
          <a:xfrm>
            <a:off x="2925052" y="5567221"/>
            <a:ext cx="6341896" cy="1015663"/>
          </a:xfrm>
          <a:prstGeom prst="rect">
            <a:avLst/>
          </a:prstGeom>
        </p:spPr>
        <p:txBody>
          <a:bodyPr wrap="square">
            <a:spAutoFit/>
          </a:bodyPr>
          <a:lstStyle/>
          <a:p>
            <a:pPr marL="342900" indent="-342900" algn="just" hangingPunct="1">
              <a:spcBef>
                <a:spcPts val="600"/>
              </a:spcBef>
              <a:buClr>
                <a:schemeClr val="accent1"/>
              </a:buClr>
              <a:buSzPct val="100000"/>
              <a:buFontTx/>
              <a:buChar char=""/>
            </a:pPr>
            <a:r>
              <a:rPr lang="en-US" sz="2000"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JSON（JavaScript</a:t>
            </a:r>
            <a:r>
              <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Object </a:t>
            </a:r>
            <a:r>
              <a:rPr lang="en-US" sz="2000"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Notation，JavaScript</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对象表示法）是一种轻量级的数据交换语言，用于数据的传送，比如在用户端和服务端之间的数据传输</a:t>
            </a:r>
            <a:endPar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Picture 2" descr="ç¸å³å¾ç">
            <a:extLst>
              <a:ext uri="{FF2B5EF4-FFF2-40B4-BE49-F238E27FC236}">
                <a16:creationId xmlns:a16="http://schemas.microsoft.com/office/drawing/2014/main" id="{AF7548DF-6519-4B3C-A0A7-AD82298B7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966674"/>
            <a:ext cx="54864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7DF98A1-A569-4CC7-BB3B-5C7B2336067D}"/>
              </a:ext>
            </a:extLst>
          </p:cNvPr>
          <p:cNvPicPr>
            <a:picLocks noChangeAspect="1"/>
          </p:cNvPicPr>
          <p:nvPr/>
        </p:nvPicPr>
        <p:blipFill rotWithShape="1">
          <a:blip r:embed="rId3"/>
          <a:srcRect l="19950" t="47999" r="65500" b="43333"/>
          <a:stretch/>
        </p:blipFill>
        <p:spPr>
          <a:xfrm>
            <a:off x="8394191" y="1924366"/>
            <a:ext cx="3574525" cy="1197781"/>
          </a:xfrm>
          <a:prstGeom prst="rect">
            <a:avLst/>
          </a:prstGeom>
        </p:spPr>
      </p:pic>
      <p:pic>
        <p:nvPicPr>
          <p:cNvPr id="12" name="Picture 6" descr="âusername passwordâçå¾çæç´¢ç»æ">
            <a:extLst>
              <a:ext uri="{FF2B5EF4-FFF2-40B4-BE49-F238E27FC236}">
                <a16:creationId xmlns:a16="http://schemas.microsoft.com/office/drawing/2014/main" id="{1D143E8B-6B38-44BB-B54A-13DDF41B1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3" y="0"/>
            <a:ext cx="3590270" cy="22160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D8A1426-1F9F-4B76-9B79-3C75BC328DBF}"/>
              </a:ext>
            </a:extLst>
          </p:cNvPr>
          <p:cNvSpPr txBox="1"/>
          <p:nvPr/>
        </p:nvSpPr>
        <p:spPr>
          <a:xfrm>
            <a:off x="416695" y="2523256"/>
            <a:ext cx="2471517" cy="400110"/>
          </a:xfrm>
          <a:prstGeom prst="rect">
            <a:avLst/>
          </a:prstGeom>
          <a:noFill/>
        </p:spPr>
        <p:txBody>
          <a:bodyPr wrap="square" rtlCol="0">
            <a:spAutoFit/>
          </a:bodyPr>
          <a:lstStyle/>
          <a:p>
            <a:pPr marL="342900" indent="-342900" algn="just" hangingPunct="1">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客户端的输入</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Box 13">
            <a:extLst>
              <a:ext uri="{FF2B5EF4-FFF2-40B4-BE49-F238E27FC236}">
                <a16:creationId xmlns:a16="http://schemas.microsoft.com/office/drawing/2014/main" id="{D9742D15-243E-48C4-B4B3-C44AF885E0A7}"/>
              </a:ext>
            </a:extLst>
          </p:cNvPr>
          <p:cNvSpPr txBox="1"/>
          <p:nvPr/>
        </p:nvSpPr>
        <p:spPr>
          <a:xfrm>
            <a:off x="9266948" y="3291477"/>
            <a:ext cx="2361127" cy="400110"/>
          </a:xfrm>
          <a:prstGeom prst="rect">
            <a:avLst/>
          </a:prstGeom>
          <a:noFill/>
        </p:spPr>
        <p:txBody>
          <a:bodyPr wrap="square" rtlCol="0">
            <a:spAutoFit/>
          </a:bodyPr>
          <a:lstStyle/>
          <a:p>
            <a:pPr marL="342900" indent="-342900" algn="just" hangingPunct="1">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服务端的</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JSON</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137713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49C78743-351C-4B45-A1A6-9C77521804F8}"/>
              </a:ext>
            </a:extLst>
          </p:cNvPr>
          <p:cNvPicPr>
            <a:picLocks noChangeAspect="1"/>
          </p:cNvPicPr>
          <p:nvPr/>
        </p:nvPicPr>
        <p:blipFill rotWithShape="1">
          <a:blip r:embed="rId2"/>
          <a:srcRect l="19004" t="11125" r="26498" b="11046"/>
          <a:stretch/>
        </p:blipFill>
        <p:spPr>
          <a:xfrm>
            <a:off x="0" y="0"/>
            <a:ext cx="8537134" cy="6858000"/>
          </a:xfrm>
          <a:prstGeom prst="rect">
            <a:avLst/>
          </a:prstGeom>
        </p:spPr>
      </p:pic>
      <p:sp>
        <p:nvSpPr>
          <p:cNvPr id="37" name="TextBox 36">
            <a:extLst>
              <a:ext uri="{FF2B5EF4-FFF2-40B4-BE49-F238E27FC236}">
                <a16:creationId xmlns:a16="http://schemas.microsoft.com/office/drawing/2014/main" id="{5E49CF6C-7AEB-4B5C-AA70-A524BFE60045}"/>
              </a:ext>
            </a:extLst>
          </p:cNvPr>
          <p:cNvSpPr txBox="1"/>
          <p:nvPr/>
        </p:nvSpPr>
        <p:spPr>
          <a:xfrm>
            <a:off x="4700141" y="2227129"/>
            <a:ext cx="2206865" cy="400110"/>
          </a:xfrm>
          <a:prstGeom prst="rect">
            <a:avLst/>
          </a:prstGeom>
          <a:noFill/>
        </p:spPr>
        <p:txBody>
          <a:bodyPr wrap="square" rtlCol="0">
            <a:spAutoFit/>
          </a:bodyPr>
          <a:lstStyle/>
          <a:p>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得到</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json</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文件</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8" name="Picture 37">
            <a:extLst>
              <a:ext uri="{FF2B5EF4-FFF2-40B4-BE49-F238E27FC236}">
                <a16:creationId xmlns:a16="http://schemas.microsoft.com/office/drawing/2014/main" id="{B86D63EB-8AFB-4BC4-B561-1E4AD6EED5AA}"/>
              </a:ext>
            </a:extLst>
          </p:cNvPr>
          <p:cNvPicPr>
            <a:picLocks noChangeAspect="1"/>
          </p:cNvPicPr>
          <p:nvPr/>
        </p:nvPicPr>
        <p:blipFill rotWithShape="1">
          <a:blip r:embed="rId3"/>
          <a:srcRect l="19950" t="47999" r="65500" b="43333"/>
          <a:stretch/>
        </p:blipFill>
        <p:spPr>
          <a:xfrm>
            <a:off x="8617475" y="2364133"/>
            <a:ext cx="3574525" cy="1197781"/>
          </a:xfrm>
          <a:prstGeom prst="rect">
            <a:avLst/>
          </a:prstGeom>
        </p:spPr>
      </p:pic>
      <p:sp>
        <p:nvSpPr>
          <p:cNvPr id="39" name="TextBox 38">
            <a:extLst>
              <a:ext uri="{FF2B5EF4-FFF2-40B4-BE49-F238E27FC236}">
                <a16:creationId xmlns:a16="http://schemas.microsoft.com/office/drawing/2014/main" id="{353658D7-F315-4AD9-B5CA-38F4A3C8D5EA}"/>
              </a:ext>
            </a:extLst>
          </p:cNvPr>
          <p:cNvSpPr txBox="1"/>
          <p:nvPr/>
        </p:nvSpPr>
        <p:spPr>
          <a:xfrm>
            <a:off x="4916041" y="2751477"/>
            <a:ext cx="2729360" cy="707886"/>
          </a:xfrm>
          <a:prstGeom prst="rect">
            <a:avLst/>
          </a:prstGeom>
          <a:noFill/>
        </p:spPr>
        <p:txBody>
          <a:bodyPr wrap="square" rtlCol="0">
            <a:spAutoFit/>
          </a:bodyPr>
          <a:lstStyle/>
          <a:p>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读取其中的</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username</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password</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TextBox 39">
            <a:extLst>
              <a:ext uri="{FF2B5EF4-FFF2-40B4-BE49-F238E27FC236}">
                <a16:creationId xmlns:a16="http://schemas.microsoft.com/office/drawing/2014/main" id="{B65074C4-CB06-4385-985C-6F402FD72488}"/>
              </a:ext>
            </a:extLst>
          </p:cNvPr>
          <p:cNvSpPr txBox="1"/>
          <p:nvPr/>
        </p:nvSpPr>
        <p:spPr>
          <a:xfrm>
            <a:off x="3264159" y="1728800"/>
            <a:ext cx="2395314" cy="400110"/>
          </a:xfrm>
          <a:prstGeom prst="rect">
            <a:avLst/>
          </a:prstGeom>
          <a:noFill/>
        </p:spPr>
        <p:txBody>
          <a:bodyPr wrap="square" rtlCol="0">
            <a:spAutoFit/>
          </a:bodyPr>
          <a:lstStyle/>
          <a:p>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用户注册功能</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TextBox 40">
            <a:extLst>
              <a:ext uri="{FF2B5EF4-FFF2-40B4-BE49-F238E27FC236}">
                <a16:creationId xmlns:a16="http://schemas.microsoft.com/office/drawing/2014/main" id="{D0B09C7A-ACA3-46A9-82D7-5C80353352FD}"/>
              </a:ext>
            </a:extLst>
          </p:cNvPr>
          <p:cNvSpPr txBox="1"/>
          <p:nvPr/>
        </p:nvSpPr>
        <p:spPr>
          <a:xfrm>
            <a:off x="6900374" y="3794467"/>
            <a:ext cx="1490053" cy="400110"/>
          </a:xfrm>
          <a:prstGeom prst="rect">
            <a:avLst/>
          </a:prstGeom>
          <a:noFill/>
        </p:spPr>
        <p:txBody>
          <a:bodyPr wrap="square" rtlCol="0">
            <a:spAutoFit/>
          </a:bodyPr>
          <a:lstStyle/>
          <a:p>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密码的加密</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926E8C25-535F-4E8E-A760-1DBABD30EA3E}"/>
              </a:ext>
            </a:extLst>
          </p:cNvPr>
          <p:cNvSpPr txBox="1"/>
          <p:nvPr/>
        </p:nvSpPr>
        <p:spPr>
          <a:xfrm>
            <a:off x="3512690" y="4838753"/>
            <a:ext cx="3829269" cy="707886"/>
          </a:xfrm>
          <a:prstGeom prst="rect">
            <a:avLst/>
          </a:prstGeom>
          <a:noFill/>
        </p:spPr>
        <p:txBody>
          <a:bodyPr wrap="square" rtlCol="0">
            <a:spAutoFit/>
          </a:bodyPr>
          <a:lstStyle/>
          <a:p>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将用户名和密码存储在数据库的</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’users’ collection</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中</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TextBox 42">
            <a:extLst>
              <a:ext uri="{FF2B5EF4-FFF2-40B4-BE49-F238E27FC236}">
                <a16:creationId xmlns:a16="http://schemas.microsoft.com/office/drawing/2014/main" id="{81941271-3D83-4F45-9D48-BF512A1FA3FD}"/>
              </a:ext>
            </a:extLst>
          </p:cNvPr>
          <p:cNvSpPr txBox="1"/>
          <p:nvPr/>
        </p:nvSpPr>
        <p:spPr>
          <a:xfrm>
            <a:off x="4366086" y="6305938"/>
            <a:ext cx="3829269" cy="400110"/>
          </a:xfrm>
          <a:prstGeom prst="rect">
            <a:avLst/>
          </a:prstGeom>
          <a:noFill/>
        </p:spPr>
        <p:txBody>
          <a:bodyPr wrap="square" rtlCol="0">
            <a:spAutoFit/>
          </a:bodyPr>
          <a:lstStyle/>
          <a:p>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向用户返回注册成功的信息</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2269732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8278F3-80CA-4C32-9F23-13003E8FB217}"/>
              </a:ext>
            </a:extLst>
          </p:cNvPr>
          <p:cNvSpPr>
            <a:spLocks noGrp="1"/>
          </p:cNvSpPr>
          <p:nvPr>
            <p:ph type="title"/>
          </p:nvPr>
        </p:nvSpPr>
        <p:spPr>
          <a:xfrm>
            <a:off x="292679" y="308826"/>
            <a:ext cx="10572000" cy="970450"/>
          </a:xfrm>
        </p:spPr>
        <p:txBody>
          <a:bodyPr>
            <a:normAutofit/>
          </a:bodyPr>
          <a:lstStyle/>
          <a:p>
            <a:r>
              <a:rPr lang="en-US" altLang="zh-CN" dirty="0"/>
              <a:t>Store function</a:t>
            </a:r>
            <a:r>
              <a:rPr lang="zh-CN" altLang="en-US" dirty="0"/>
              <a:t>的主要功能</a:t>
            </a:r>
            <a:endParaRPr lang="zh-CN" altLang="en-US" dirty="0">
              <a:solidFill>
                <a:srgbClr val="FFFFFF"/>
              </a:solidFill>
            </a:endParaRPr>
          </a:p>
        </p:txBody>
      </p:sp>
      <p:pic>
        <p:nvPicPr>
          <p:cNvPr id="10" name="Picture 9">
            <a:extLst>
              <a:ext uri="{FF2B5EF4-FFF2-40B4-BE49-F238E27FC236}">
                <a16:creationId xmlns:a16="http://schemas.microsoft.com/office/drawing/2014/main" id="{4A6EB766-2E59-46D7-8246-B60FB5A946D7}"/>
              </a:ext>
            </a:extLst>
          </p:cNvPr>
          <p:cNvPicPr>
            <a:picLocks noChangeAspect="1"/>
          </p:cNvPicPr>
          <p:nvPr/>
        </p:nvPicPr>
        <p:blipFill rotWithShape="1">
          <a:blip r:embed="rId2"/>
          <a:srcRect l="20175" t="15081" r="32650" b="11600"/>
          <a:stretch/>
        </p:blipFill>
        <p:spPr>
          <a:xfrm>
            <a:off x="0" y="1905000"/>
            <a:ext cx="5607369" cy="4902093"/>
          </a:xfrm>
          <a:prstGeom prst="rect">
            <a:avLst/>
          </a:prstGeom>
        </p:spPr>
      </p:pic>
      <p:pic>
        <p:nvPicPr>
          <p:cNvPr id="11" name="Picture 10">
            <a:extLst>
              <a:ext uri="{FF2B5EF4-FFF2-40B4-BE49-F238E27FC236}">
                <a16:creationId xmlns:a16="http://schemas.microsoft.com/office/drawing/2014/main" id="{DE032919-B655-4398-8AE0-0A518736E966}"/>
              </a:ext>
            </a:extLst>
          </p:cNvPr>
          <p:cNvPicPr>
            <a:picLocks noChangeAspect="1"/>
          </p:cNvPicPr>
          <p:nvPr/>
        </p:nvPicPr>
        <p:blipFill rotWithShape="1">
          <a:blip r:embed="rId3"/>
          <a:srcRect l="19275" t="36551" r="28900" b="12133"/>
          <a:stretch/>
        </p:blipFill>
        <p:spPr>
          <a:xfrm>
            <a:off x="5765504" y="1905000"/>
            <a:ext cx="6318504" cy="3863538"/>
          </a:xfrm>
          <a:prstGeom prst="rect">
            <a:avLst/>
          </a:prstGeom>
        </p:spPr>
      </p:pic>
      <p:sp>
        <p:nvSpPr>
          <p:cNvPr id="12" name="TextBox 11">
            <a:extLst>
              <a:ext uri="{FF2B5EF4-FFF2-40B4-BE49-F238E27FC236}">
                <a16:creationId xmlns:a16="http://schemas.microsoft.com/office/drawing/2014/main" id="{6DF34CB6-4C00-4F8C-BA99-E0591423F821}"/>
              </a:ext>
            </a:extLst>
          </p:cNvPr>
          <p:cNvSpPr txBox="1"/>
          <p:nvPr/>
        </p:nvSpPr>
        <p:spPr>
          <a:xfrm>
            <a:off x="3472486" y="4218231"/>
            <a:ext cx="1986683" cy="1200329"/>
          </a:xfrm>
          <a:prstGeom prst="rect">
            <a:avLst/>
          </a:prstGeom>
          <a:noFill/>
        </p:spPr>
        <p:txBody>
          <a:bodyPr wrap="square" rtlCol="0">
            <a:spAutoFit/>
          </a:bodyPr>
          <a:lstStyle/>
          <a:p>
            <a:pPr algn="just"/>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用户注册成功后，向我们的应用提交模型的输入（</a:t>
            </a:r>
            <a:r>
              <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inputs</a:t>
            </a: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endParaRPr 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4F723944-DAF1-446C-9AE1-0028B58D5CC9}"/>
              </a:ext>
            </a:extLst>
          </p:cNvPr>
          <p:cNvSpPr txBox="1"/>
          <p:nvPr/>
        </p:nvSpPr>
        <p:spPr>
          <a:xfrm>
            <a:off x="2950912" y="5644864"/>
            <a:ext cx="2627767" cy="1200329"/>
          </a:xfrm>
          <a:prstGeom prst="rect">
            <a:avLst/>
          </a:prstGeom>
          <a:noFill/>
        </p:spPr>
        <p:txBody>
          <a:bodyPr wrap="square" rtlCol="0">
            <a:spAutoFit/>
          </a:bodyPr>
          <a:lstStyle/>
          <a:p>
            <a:pPr algn="just"/>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与上边的</a:t>
            </a:r>
            <a:r>
              <a:rPr lang="en-US" altLang="zh-CN" dirty="0" err="1">
                <a:solidFill>
                  <a:srgbClr val="FFFFFF"/>
                </a:solidFill>
                <a:latin typeface="Times New Roman" panose="02020603050405020304" pitchFamily="18" charset="0"/>
                <a:ea typeface="宋体" panose="02010600030101010101" pitchFamily="2" charset="-122"/>
                <a:cs typeface="Times New Roman" panose="02020603050405020304" pitchFamily="18" charset="0"/>
              </a:rPr>
              <a:t>veifypw</a:t>
            </a: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函数一起，检查用户名密码是否与数据库中的用户名密码一致</a:t>
            </a:r>
            <a:endParaRPr 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159F61AE-42FE-45F9-B0A6-0CF7FB275916}"/>
              </a:ext>
            </a:extLst>
          </p:cNvPr>
          <p:cNvCxnSpPr>
            <a:cxnSpLocks/>
          </p:cNvCxnSpPr>
          <p:nvPr/>
        </p:nvCxnSpPr>
        <p:spPr>
          <a:xfrm flipH="1" flipV="1">
            <a:off x="1179469" y="2298700"/>
            <a:ext cx="1986682" cy="34031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D7F82E-CF15-4BFF-BA7B-E88DD158DC8D}"/>
              </a:ext>
            </a:extLst>
          </p:cNvPr>
          <p:cNvSpPr txBox="1"/>
          <p:nvPr/>
        </p:nvSpPr>
        <p:spPr>
          <a:xfrm>
            <a:off x="10009230" y="2728036"/>
            <a:ext cx="2074777" cy="3477875"/>
          </a:xfrm>
          <a:prstGeom prst="rect">
            <a:avLst/>
          </a:prstGeom>
          <a:noFill/>
        </p:spPr>
        <p:txBody>
          <a:bodyPr wrap="square" rtlCol="0">
            <a:spAutoFit/>
          </a:bodyPr>
          <a:lstStyle/>
          <a:p>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pickle</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读取前边</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train.py</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生成的</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pickle dump</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文件，恢复训练的模型，并且使用训练的模型针对输入得到输出，并将‘</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Results</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’的值修改为模型的输出（</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predictions</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397013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D84CD8-A78E-4180-9D3F-AFE5187BE1C4}"/>
              </a:ext>
            </a:extLst>
          </p:cNvPr>
          <p:cNvPicPr>
            <a:picLocks noChangeAspect="1"/>
          </p:cNvPicPr>
          <p:nvPr/>
        </p:nvPicPr>
        <p:blipFill rotWithShape="1">
          <a:blip r:embed="rId2"/>
          <a:srcRect l="18509" t="10886" r="45299" b="11315"/>
          <a:stretch/>
        </p:blipFill>
        <p:spPr>
          <a:xfrm>
            <a:off x="-18465" y="17919"/>
            <a:ext cx="5535324" cy="6692900"/>
          </a:xfrm>
          <a:prstGeom prst="rect">
            <a:avLst/>
          </a:prstGeom>
        </p:spPr>
      </p:pic>
      <p:pic>
        <p:nvPicPr>
          <p:cNvPr id="11" name="Picture 10">
            <a:extLst>
              <a:ext uri="{FF2B5EF4-FFF2-40B4-BE49-F238E27FC236}">
                <a16:creationId xmlns:a16="http://schemas.microsoft.com/office/drawing/2014/main" id="{B6EFCD9B-D053-46CB-BE1F-575674651EC4}"/>
              </a:ext>
            </a:extLst>
          </p:cNvPr>
          <p:cNvPicPr>
            <a:picLocks noChangeAspect="1"/>
          </p:cNvPicPr>
          <p:nvPr/>
        </p:nvPicPr>
        <p:blipFill rotWithShape="1">
          <a:blip r:embed="rId3"/>
          <a:srcRect l="19125" t="70534" r="51325" b="11200"/>
          <a:stretch/>
        </p:blipFill>
        <p:spPr>
          <a:xfrm>
            <a:off x="5891737" y="1641260"/>
            <a:ext cx="5535324" cy="1762350"/>
          </a:xfrm>
          <a:prstGeom prst="rect">
            <a:avLst/>
          </a:prstGeom>
        </p:spPr>
      </p:pic>
      <p:sp>
        <p:nvSpPr>
          <p:cNvPr id="12" name="Rectangle 11">
            <a:extLst>
              <a:ext uri="{FF2B5EF4-FFF2-40B4-BE49-F238E27FC236}">
                <a16:creationId xmlns:a16="http://schemas.microsoft.com/office/drawing/2014/main" id="{1B851850-B712-4521-8F17-DD32CB3C0320}"/>
              </a:ext>
            </a:extLst>
          </p:cNvPr>
          <p:cNvSpPr/>
          <p:nvPr/>
        </p:nvSpPr>
        <p:spPr>
          <a:xfrm>
            <a:off x="5516859" y="3403610"/>
            <a:ext cx="6556250" cy="3419141"/>
          </a:xfrm>
          <a:prstGeom prst="rect">
            <a:avLst/>
          </a:prstGeom>
        </p:spPr>
        <p:txBody>
          <a:bodyPr wrap="square">
            <a:spAutoFit/>
          </a:bodyPr>
          <a:lstStyle/>
          <a:p>
            <a:pPr marL="342900" indent="-342900" hangingPunct="1">
              <a:lnSpc>
                <a:spcPct val="110000"/>
              </a:lnSpc>
              <a:spcBef>
                <a:spcPts val="600"/>
              </a:spcBef>
              <a:buClr>
                <a:schemeClr val="accent1"/>
              </a:buClr>
              <a:buSzPct val="100000"/>
              <a:buFontTx/>
              <a:buChar char=""/>
            </a:pP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Get function</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让用户查询模型的输出结果</a:t>
            </a:r>
            <a:endPar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a:p>
            <a:pPr marL="285750" lvl="3" indent="-285750" algn="just">
              <a:buClr>
                <a:schemeClr val="accent1"/>
              </a:buClr>
              <a:buFont typeface=".LucidaGrandeUI" charset="0"/>
              <a:buChar char="◆"/>
            </a:pP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根据用户名，密码，确认用户已经注册</a:t>
            </a:r>
            <a:endPar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285750" lvl="2" indent="-285750" algn="just">
              <a:buClr>
                <a:schemeClr val="accent1"/>
              </a:buClr>
              <a:buFont typeface=".LucidaGrandeUI" charset="0"/>
              <a:buChar char="◆"/>
            </a:pP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如果已经注册，根据用户名查询数据库中储存的模型输出（</a:t>
            </a:r>
            <a:r>
              <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Results</a:t>
            </a: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285750" lvl="2" indent="-285750" algn="just">
              <a:buClr>
                <a:schemeClr val="accent1"/>
              </a:buClr>
              <a:buFont typeface=".LucidaGrandeUI" charset="0"/>
              <a:buChar char="◆"/>
            </a:pP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返回查询得到的</a:t>
            </a:r>
            <a:r>
              <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Results</a:t>
            </a: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到</a:t>
            </a:r>
            <a:r>
              <a:rPr lang="en-US" altLang="zh-CN"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json</a:t>
            </a:r>
            <a:r>
              <a:rPr lang="zh-CN" alt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文件中</a:t>
            </a:r>
            <a:endParaRPr lang="en-US"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hangingPunct="1">
              <a:lnSpc>
                <a:spcPct val="110000"/>
              </a:lnSpc>
              <a:spcBef>
                <a:spcPts val="600"/>
              </a:spcBef>
              <a:buClr>
                <a:schemeClr val="accent1"/>
              </a:buClr>
              <a:buSzPct val="100000"/>
              <a:buFontTx/>
              <a:buChar char=""/>
            </a:pPr>
            <a:r>
              <a:rPr 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API</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：应用程序接口，是一些预先定义的函数，目的是提供应用程序与开发人员基于某软件或硬件得以访问一组例程的能力，而又无需访问源码，或理解内部工作机制的细节。简而言之，</a:t>
            </a:r>
            <a:r>
              <a:rPr 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API</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提供了封装好的功能，让用户可以很方便的通过</a:t>
            </a:r>
            <a:r>
              <a:rPr 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API</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直接使用各个功能，如查询历史数据，获得模型输出等功能。</a:t>
            </a:r>
            <a:endParaRPr 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572484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1E4E68-B526-4F47-89C0-BDB83296A797}"/>
              </a:ext>
            </a:extLst>
          </p:cNvPr>
          <p:cNvSpPr>
            <a:spLocks noGrp="1"/>
          </p:cNvSpPr>
          <p:nvPr>
            <p:ph type="title"/>
          </p:nvPr>
        </p:nvSpPr>
        <p:spPr>
          <a:xfrm>
            <a:off x="478536" y="-121539"/>
            <a:ext cx="10515600" cy="1325563"/>
          </a:xfrm>
        </p:spPr>
        <p:txBody>
          <a:bodyPr/>
          <a:lstStyle/>
          <a:p>
            <a:r>
              <a:rPr lang="en-US" altLang="zh-CN" dirty="0"/>
              <a:t>Docker</a:t>
            </a:r>
            <a:endParaRPr lang="en-US" dirty="0"/>
          </a:p>
        </p:txBody>
      </p:sp>
      <p:sp>
        <p:nvSpPr>
          <p:cNvPr id="10" name="Content Placeholder 2">
            <a:extLst>
              <a:ext uri="{FF2B5EF4-FFF2-40B4-BE49-F238E27FC236}">
                <a16:creationId xmlns:a16="http://schemas.microsoft.com/office/drawing/2014/main" id="{2A38A171-D409-48E8-ACD2-AF0DFE761AB3}"/>
              </a:ext>
            </a:extLst>
          </p:cNvPr>
          <p:cNvSpPr txBox="1">
            <a:spLocks/>
          </p:cNvSpPr>
          <p:nvPr/>
        </p:nvSpPr>
        <p:spPr>
          <a:xfrm>
            <a:off x="139700" y="2011806"/>
            <a:ext cx="3187700" cy="5244656"/>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nSpc>
                <a:spcPct val="150000"/>
              </a:lnSpc>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环境配置。用户计算机的操作系统设置，各种库和组件的安装都不相同，如何保证软件在哪里都能运行</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安装的时候，能不能把原始环境一模一样地复制过来</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虚拟机</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110000"/>
              </a:lnSpc>
            </a:pP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Docker</a:t>
            </a:r>
            <a:endParaRPr lang="zh-CN" altLang="en-US" sz="2000" dirty="0">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pic>
        <p:nvPicPr>
          <p:cNvPr id="11" name="Picture 2" descr="explaination of containers.png">
            <a:extLst>
              <a:ext uri="{FF2B5EF4-FFF2-40B4-BE49-F238E27FC236}">
                <a16:creationId xmlns:a16="http://schemas.microsoft.com/office/drawing/2014/main" id="{69DA4F74-7D98-48F3-8B44-F63FB59E0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1871662"/>
            <a:ext cx="8864600" cy="498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23157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FD4590-46C6-4AC0-A655-D6376AE4B10D}"/>
              </a:ext>
            </a:extLst>
          </p:cNvPr>
          <p:cNvSpPr txBox="1">
            <a:spLocks/>
          </p:cNvSpPr>
          <p:nvPr/>
        </p:nvSpPr>
        <p:spPr>
          <a:xfrm>
            <a:off x="838200" y="365125"/>
            <a:ext cx="10515600" cy="1325563"/>
          </a:xfrm>
          <a:prstGeom prst="rect">
            <a:avLst/>
          </a:prstGeom>
          <a:ln w="12700">
            <a:miter lim="400000"/>
          </a:ln>
          <a:effectLst>
            <a:outerShdw blurRad="50800" dir="14400000" rotWithShape="0">
              <a:srgbClr val="000000">
                <a:alpha val="60000"/>
              </a:srgbClr>
            </a:outerShdw>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j-lt"/>
                <a:ea typeface="+mn-ea"/>
                <a:cs typeface="+mn-cs"/>
                <a:sym typeface="Century Gothic"/>
              </a:defRPr>
            </a:lvl1pPr>
            <a:lvl2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2pPr>
            <a:lvl3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3pPr>
            <a:lvl4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4pPr>
            <a:lvl5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5pPr>
            <a:lvl6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6pPr>
            <a:lvl7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7pPr>
            <a:lvl8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8pPr>
            <a:lvl9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9pPr>
          </a:lstStyle>
          <a:p>
            <a:r>
              <a:rPr lang="en-US" altLang="zh-CN">
                <a:solidFill>
                  <a:srgbClr val="FFFFFF"/>
                </a:solidFill>
              </a:rPr>
              <a:t>Dockerfile</a:t>
            </a:r>
            <a:endParaRPr lang="en-US" dirty="0">
              <a:solidFill>
                <a:srgbClr val="FFFFFF"/>
              </a:solidFill>
            </a:endParaRPr>
          </a:p>
        </p:txBody>
      </p:sp>
      <p:pic>
        <p:nvPicPr>
          <p:cNvPr id="13" name="Picture 12">
            <a:extLst>
              <a:ext uri="{FF2B5EF4-FFF2-40B4-BE49-F238E27FC236}">
                <a16:creationId xmlns:a16="http://schemas.microsoft.com/office/drawing/2014/main" id="{7211433D-7AFE-49A8-A3A3-381707C799E0}"/>
              </a:ext>
            </a:extLst>
          </p:cNvPr>
          <p:cNvPicPr>
            <a:picLocks noChangeAspect="1"/>
          </p:cNvPicPr>
          <p:nvPr/>
        </p:nvPicPr>
        <p:blipFill rotWithShape="1">
          <a:blip r:embed="rId2"/>
          <a:srcRect r="38350" b="60988"/>
          <a:stretch/>
        </p:blipFill>
        <p:spPr>
          <a:xfrm>
            <a:off x="-444500" y="2938072"/>
            <a:ext cx="7794838" cy="2774534"/>
          </a:xfrm>
          <a:prstGeom prst="rect">
            <a:avLst/>
          </a:prstGeom>
        </p:spPr>
      </p:pic>
      <p:pic>
        <p:nvPicPr>
          <p:cNvPr id="14" name="Picture 13">
            <a:extLst>
              <a:ext uri="{FF2B5EF4-FFF2-40B4-BE49-F238E27FC236}">
                <a16:creationId xmlns:a16="http://schemas.microsoft.com/office/drawing/2014/main" id="{149BDADF-D36D-4A4F-B917-3DC73166AB86}"/>
              </a:ext>
            </a:extLst>
          </p:cNvPr>
          <p:cNvPicPr>
            <a:picLocks noChangeAspect="1"/>
          </p:cNvPicPr>
          <p:nvPr/>
        </p:nvPicPr>
        <p:blipFill rotWithShape="1">
          <a:blip r:embed="rId3"/>
          <a:srcRect r="38350" b="58667"/>
          <a:stretch/>
        </p:blipFill>
        <p:spPr>
          <a:xfrm>
            <a:off x="-444499" y="-1587"/>
            <a:ext cx="7794838" cy="2939659"/>
          </a:xfrm>
          <a:prstGeom prst="rect">
            <a:avLst/>
          </a:prstGeom>
        </p:spPr>
      </p:pic>
      <p:pic>
        <p:nvPicPr>
          <p:cNvPr id="17" name="Picture 16">
            <a:extLst>
              <a:ext uri="{FF2B5EF4-FFF2-40B4-BE49-F238E27FC236}">
                <a16:creationId xmlns:a16="http://schemas.microsoft.com/office/drawing/2014/main" id="{A67B5CCB-33F7-4DEC-B4C4-5506E590691B}"/>
              </a:ext>
            </a:extLst>
          </p:cNvPr>
          <p:cNvPicPr>
            <a:picLocks noChangeAspect="1"/>
          </p:cNvPicPr>
          <p:nvPr/>
        </p:nvPicPr>
        <p:blipFill rotWithShape="1">
          <a:blip r:embed="rId4"/>
          <a:srcRect r="68300" b="59733"/>
          <a:stretch/>
        </p:blipFill>
        <p:spPr>
          <a:xfrm>
            <a:off x="7546975" y="19101"/>
            <a:ext cx="4457155" cy="3184687"/>
          </a:xfrm>
          <a:prstGeom prst="rect">
            <a:avLst/>
          </a:prstGeom>
        </p:spPr>
      </p:pic>
      <p:sp>
        <p:nvSpPr>
          <p:cNvPr id="4" name="Rectangle 3">
            <a:extLst>
              <a:ext uri="{FF2B5EF4-FFF2-40B4-BE49-F238E27FC236}">
                <a16:creationId xmlns:a16="http://schemas.microsoft.com/office/drawing/2014/main" id="{04FFD144-216A-4985-96E6-436C0258C6D6}"/>
              </a:ext>
            </a:extLst>
          </p:cNvPr>
          <p:cNvSpPr/>
          <p:nvPr/>
        </p:nvSpPr>
        <p:spPr>
          <a:xfrm>
            <a:off x="7546975" y="3216488"/>
            <a:ext cx="4495229" cy="3194464"/>
          </a:xfrm>
          <a:prstGeom prst="rect">
            <a:avLst/>
          </a:prstGeom>
        </p:spPr>
        <p:txBody>
          <a:bodyPr wrap="square">
            <a:spAutoFit/>
          </a:bodyPr>
          <a:lstStyle/>
          <a:p>
            <a:pPr marL="342900" indent="-342900" hangingPunct="1">
              <a:lnSpc>
                <a:spcPct val="110000"/>
              </a:lnSpc>
              <a:spcBef>
                <a:spcPts val="600"/>
              </a:spcBef>
              <a:buClr>
                <a:schemeClr val="accent1"/>
              </a:buClr>
              <a:buSzPct val="100000"/>
              <a:buFontTx/>
              <a:buChar char=""/>
            </a:pP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下载</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python 3</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，以及底层的</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ubuntu</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操作系统</a:t>
            </a:r>
            <a:endPar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a:p>
            <a:pPr marL="342900" indent="-342900" hangingPunct="1">
              <a:lnSpc>
                <a:spcPct val="110000"/>
              </a:lnSpc>
              <a:spcBef>
                <a:spcPts val="600"/>
              </a:spcBef>
              <a:buClr>
                <a:schemeClr val="accent1"/>
              </a:buClr>
              <a:buSzPct val="100000"/>
              <a:buFontTx/>
              <a:buChar char=""/>
            </a:pP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告诉</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ubuntu</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，工作目录是</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solidFill>
                  <a:srgbClr val="FFFFFF"/>
                </a:solidFill>
                <a:latin typeface="Times New Roman" panose="02020603050405020304" pitchFamily="18" charset="0"/>
                <a:ea typeface="SimSun" panose="02010600030101010101" pitchFamily="2" charset="-122"/>
                <a:cs typeface="Times New Roman" panose="02020603050405020304" pitchFamily="18" charset="0"/>
              </a:rPr>
              <a:t>usr</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 </a:t>
            </a:r>
            <a:r>
              <a:rPr lang="en-US" altLang="zh-CN" dirty="0" err="1">
                <a:solidFill>
                  <a:srgbClr val="FFFFFF"/>
                </a:solidFill>
                <a:latin typeface="Times New Roman" panose="02020603050405020304" pitchFamily="18" charset="0"/>
                <a:ea typeface="SimSun" panose="02010600030101010101" pitchFamily="2" charset="-122"/>
                <a:cs typeface="Times New Roman" panose="02020603050405020304" pitchFamily="18" charset="0"/>
              </a:rPr>
              <a:t>src</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 app</a:t>
            </a:r>
          </a:p>
          <a:p>
            <a:pPr marL="342900" indent="-342900" hangingPunct="1">
              <a:lnSpc>
                <a:spcPct val="110000"/>
              </a:lnSpc>
              <a:spcBef>
                <a:spcPts val="600"/>
              </a:spcBef>
              <a:buClr>
                <a:schemeClr val="accent1"/>
              </a:buClr>
              <a:buSzPct val="100000"/>
              <a:buFontTx/>
              <a:buChar char=""/>
            </a:pP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将</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requirements.txt</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从本地机器（包括</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docker</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文件的目录）复制到当前工作目录</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err="1">
                <a:solidFill>
                  <a:srgbClr val="FFFFFF"/>
                </a:solidFill>
                <a:latin typeface="Times New Roman" panose="02020603050405020304" pitchFamily="18" charset="0"/>
                <a:ea typeface="SimSun" panose="02010600030101010101" pitchFamily="2" charset="-122"/>
                <a:cs typeface="Times New Roman" panose="02020603050405020304" pitchFamily="18" charset="0"/>
              </a:rPr>
              <a:t>usr</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 </a:t>
            </a:r>
            <a:r>
              <a:rPr lang="en-US" altLang="zh-CN" dirty="0" err="1">
                <a:solidFill>
                  <a:srgbClr val="FFFFFF"/>
                </a:solidFill>
                <a:latin typeface="Times New Roman" panose="02020603050405020304" pitchFamily="18" charset="0"/>
                <a:ea typeface="SimSun" panose="02010600030101010101" pitchFamily="2" charset="-122"/>
                <a:cs typeface="Times New Roman" panose="02020603050405020304" pitchFamily="18" charset="0"/>
              </a:rPr>
              <a:t>src</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 app</a:t>
            </a:r>
          </a:p>
          <a:p>
            <a:pPr marL="342900" indent="-342900" hangingPunct="1">
              <a:lnSpc>
                <a:spcPct val="110000"/>
              </a:lnSpc>
              <a:spcBef>
                <a:spcPts val="600"/>
              </a:spcBef>
              <a:buClr>
                <a:schemeClr val="accent1"/>
              </a:buClr>
              <a:buSzPct val="100000"/>
              <a:buFontTx/>
              <a:buChar char=""/>
            </a:pP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安装</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requirements.txt</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中列出的库</a:t>
            </a:r>
            <a:endPar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a:p>
            <a:pPr marL="342900" indent="-342900" hangingPunct="1">
              <a:lnSpc>
                <a:spcPct val="110000"/>
              </a:lnSpc>
              <a:spcBef>
                <a:spcPts val="600"/>
              </a:spcBef>
              <a:buClr>
                <a:schemeClr val="accent1"/>
              </a:buClr>
              <a:buSzPct val="100000"/>
              <a:buFontTx/>
              <a:buChar char=""/>
            </a:pP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将所有文件从本地计算机复制到</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ubuntu</a:t>
            </a:r>
          </a:p>
          <a:p>
            <a:pPr marL="342900" indent="-342900" hangingPunct="1">
              <a:lnSpc>
                <a:spcPct val="110000"/>
              </a:lnSpc>
              <a:spcBef>
                <a:spcPts val="600"/>
              </a:spcBef>
              <a:buClr>
                <a:schemeClr val="accent1"/>
              </a:buClr>
              <a:buSzPct val="100000"/>
              <a:buFontTx/>
              <a:buChar char=""/>
            </a:pP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启动</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python</a:t>
            </a:r>
            <a:r>
              <a:rPr lang="zh-CN" altLang="en-US"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程序： </a:t>
            </a:r>
            <a:r>
              <a:rPr lang="en-US" altLang="zh-CN"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app.py</a:t>
            </a:r>
          </a:p>
        </p:txBody>
      </p:sp>
    </p:spTree>
    <p:extLst>
      <p:ext uri="{BB962C8B-B14F-4D97-AF65-F5344CB8AC3E}">
        <p14:creationId xmlns:p14="http://schemas.microsoft.com/office/powerpoint/2010/main" val="11212652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10D771-77EA-44F3-8234-568CF7A9AB7B}"/>
              </a:ext>
            </a:extLst>
          </p:cNvPr>
          <p:cNvSpPr>
            <a:spLocks noGrp="1"/>
          </p:cNvSpPr>
          <p:nvPr>
            <p:ph type="title"/>
          </p:nvPr>
        </p:nvSpPr>
        <p:spPr>
          <a:xfrm>
            <a:off x="585216" y="481076"/>
            <a:ext cx="10515600" cy="768731"/>
          </a:xfrm>
        </p:spPr>
        <p:txBody>
          <a:bodyPr/>
          <a:lstStyle/>
          <a:p>
            <a:r>
              <a:rPr lang="zh-CN" altLang="en-US" dirty="0">
                <a:solidFill>
                  <a:srgbClr val="FFFFFF"/>
                </a:solidFill>
              </a:rPr>
              <a:t>撰写</a:t>
            </a:r>
            <a:r>
              <a:rPr lang="en-US" dirty="0">
                <a:solidFill>
                  <a:srgbClr val="FFFFFF"/>
                </a:solidFill>
              </a:rPr>
              <a:t>Docker</a:t>
            </a:r>
          </a:p>
        </p:txBody>
      </p:sp>
      <p:pic>
        <p:nvPicPr>
          <p:cNvPr id="10" name="Picture 9">
            <a:extLst>
              <a:ext uri="{FF2B5EF4-FFF2-40B4-BE49-F238E27FC236}">
                <a16:creationId xmlns:a16="http://schemas.microsoft.com/office/drawing/2014/main" id="{AD95E509-9DDD-4C9F-966C-376E291BEC08}"/>
              </a:ext>
            </a:extLst>
          </p:cNvPr>
          <p:cNvPicPr>
            <a:picLocks noChangeAspect="1"/>
          </p:cNvPicPr>
          <p:nvPr/>
        </p:nvPicPr>
        <p:blipFill rotWithShape="1">
          <a:blip r:embed="rId2"/>
          <a:srcRect b="5193"/>
          <a:stretch/>
        </p:blipFill>
        <p:spPr>
          <a:xfrm>
            <a:off x="0" y="1588791"/>
            <a:ext cx="9880600" cy="5269209"/>
          </a:xfrm>
          <a:prstGeom prst="rect">
            <a:avLst/>
          </a:prstGeom>
        </p:spPr>
      </p:pic>
      <p:sp>
        <p:nvSpPr>
          <p:cNvPr id="13" name="Rectangle 12">
            <a:extLst>
              <a:ext uri="{FF2B5EF4-FFF2-40B4-BE49-F238E27FC236}">
                <a16:creationId xmlns:a16="http://schemas.microsoft.com/office/drawing/2014/main" id="{C32B6047-10D0-4CB2-89AB-BAAB8A9A5CCC}"/>
              </a:ext>
            </a:extLst>
          </p:cNvPr>
          <p:cNvSpPr/>
          <p:nvPr/>
        </p:nvSpPr>
        <p:spPr>
          <a:xfrm>
            <a:off x="3521162" y="2268995"/>
            <a:ext cx="2347117" cy="341055"/>
          </a:xfrm>
          <a:prstGeom prst="rect">
            <a:avLst/>
          </a:prstGeom>
        </p:spPr>
        <p:txBody>
          <a:bodyPr wrap="none">
            <a:spAutoFit/>
          </a:bodyPr>
          <a:lstStyle/>
          <a:p>
            <a:pPr hangingPunct="1">
              <a:lnSpc>
                <a:spcPct val="110000"/>
              </a:lnSpc>
              <a:spcBef>
                <a:spcPts val="600"/>
              </a:spcBef>
              <a:buClr>
                <a:schemeClr val="accent1"/>
              </a:buClr>
              <a:buSzPct val="100000"/>
            </a:pP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指定</a:t>
            </a:r>
            <a:r>
              <a:rPr 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docker compose</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版本</a:t>
            </a:r>
            <a:endParaRPr 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6EDE2F2B-042E-42B9-99A7-739EF8CE0FEF}"/>
              </a:ext>
            </a:extLst>
          </p:cNvPr>
          <p:cNvSpPr/>
          <p:nvPr/>
        </p:nvSpPr>
        <p:spPr>
          <a:xfrm>
            <a:off x="3521162" y="2590101"/>
            <a:ext cx="1588897" cy="341055"/>
          </a:xfrm>
          <a:prstGeom prst="rect">
            <a:avLst/>
          </a:prstGeom>
        </p:spPr>
        <p:txBody>
          <a:bodyPr wrap="none">
            <a:spAutoFit/>
          </a:bodyPr>
          <a:lstStyle/>
          <a:p>
            <a:pPr hangingPunct="1">
              <a:lnSpc>
                <a:spcPct val="110000"/>
              </a:lnSpc>
              <a:spcBef>
                <a:spcPts val="600"/>
              </a:spcBef>
              <a:buClr>
                <a:schemeClr val="accent1"/>
              </a:buClr>
              <a:buSzPct val="100000"/>
            </a:pP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已提供的</a:t>
            </a:r>
            <a:r>
              <a:rPr lang="en-US" altLang="zh-CN"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service</a:t>
            </a:r>
            <a:endParaRPr 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Rectangle 14">
            <a:extLst>
              <a:ext uri="{FF2B5EF4-FFF2-40B4-BE49-F238E27FC236}">
                <a16:creationId xmlns:a16="http://schemas.microsoft.com/office/drawing/2014/main" id="{D46065CA-EB89-4CFD-9372-DB9DE24F905F}"/>
              </a:ext>
            </a:extLst>
          </p:cNvPr>
          <p:cNvSpPr/>
          <p:nvPr/>
        </p:nvSpPr>
        <p:spPr>
          <a:xfrm>
            <a:off x="3521162" y="2878566"/>
            <a:ext cx="8389074" cy="611899"/>
          </a:xfrm>
          <a:prstGeom prst="rect">
            <a:avLst/>
          </a:prstGeom>
        </p:spPr>
        <p:txBody>
          <a:bodyPr wrap="square">
            <a:spAutoFit/>
          </a:bodyPr>
          <a:lstStyle/>
          <a:p>
            <a:pPr hangingPunct="1">
              <a:lnSpc>
                <a:spcPct val="110000"/>
              </a:lnSpc>
              <a:spcBef>
                <a:spcPts val="600"/>
              </a:spcBef>
              <a:buClr>
                <a:schemeClr val="accent1"/>
              </a:buClr>
              <a:buSzPct val="100000"/>
            </a:pPr>
            <a:r>
              <a:rPr lang="en-US" altLang="zh-CN"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web</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是一种</a:t>
            </a:r>
            <a:r>
              <a:rPr lang="en-US" altLang="zh-CN"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services</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，你可以从</a:t>
            </a:r>
            <a:r>
              <a:rPr lang="en-US" altLang="zh-CN"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directory./web </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docker</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文件所在的位置）构建这个</a:t>
            </a:r>
            <a:r>
              <a:rPr lang="en-US" altLang="zh-CN"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service</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，这也要求在这个目录下你必须有一个</a:t>
            </a:r>
            <a:r>
              <a:rPr lang="en-US" altLang="zh-CN"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docker</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文件</a:t>
            </a:r>
            <a:endParaRPr 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6" name="Rectangle 15">
            <a:extLst>
              <a:ext uri="{FF2B5EF4-FFF2-40B4-BE49-F238E27FC236}">
                <a16:creationId xmlns:a16="http://schemas.microsoft.com/office/drawing/2014/main" id="{80F2A366-67C7-4D27-A333-9511C821FA66}"/>
              </a:ext>
            </a:extLst>
          </p:cNvPr>
          <p:cNvSpPr/>
          <p:nvPr/>
        </p:nvSpPr>
        <p:spPr>
          <a:xfrm>
            <a:off x="3544646" y="3478882"/>
            <a:ext cx="1897010" cy="341055"/>
          </a:xfrm>
          <a:prstGeom prst="rect">
            <a:avLst/>
          </a:prstGeom>
        </p:spPr>
        <p:txBody>
          <a:bodyPr wrap="square">
            <a:spAutoFit/>
          </a:bodyPr>
          <a:lstStyle/>
          <a:p>
            <a:pPr hangingPunct="1">
              <a:lnSpc>
                <a:spcPct val="110000"/>
              </a:lnSpc>
              <a:spcBef>
                <a:spcPts val="600"/>
              </a:spcBef>
              <a:buClr>
                <a:schemeClr val="accent1"/>
              </a:buClr>
              <a:buSzPct val="100000"/>
            </a:pPr>
            <a:r>
              <a:rPr 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web</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与</a:t>
            </a:r>
            <a:r>
              <a:rPr lang="en-US" sz="1600" dirty="0" err="1">
                <a:solidFill>
                  <a:srgbClr val="FFFFFF"/>
                </a:solidFill>
                <a:latin typeface="Times New Roman" panose="02020603050405020304" pitchFamily="18" charset="0"/>
                <a:ea typeface="SimSun" panose="02010600030101010101" pitchFamily="2" charset="-122"/>
                <a:cs typeface="Times New Roman" panose="02020603050405020304" pitchFamily="18" charset="0"/>
              </a:rPr>
              <a:t>db</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链接</a:t>
            </a:r>
            <a:endParaRPr 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7" name="Rectangle 16">
            <a:extLst>
              <a:ext uri="{FF2B5EF4-FFF2-40B4-BE49-F238E27FC236}">
                <a16:creationId xmlns:a16="http://schemas.microsoft.com/office/drawing/2014/main" id="{416390C5-B478-4CBB-B4EB-8B31F7314732}"/>
              </a:ext>
            </a:extLst>
          </p:cNvPr>
          <p:cNvSpPr/>
          <p:nvPr/>
        </p:nvSpPr>
        <p:spPr>
          <a:xfrm>
            <a:off x="3521162" y="3848670"/>
            <a:ext cx="6643768" cy="341055"/>
          </a:xfrm>
          <a:prstGeom prst="rect">
            <a:avLst/>
          </a:prstGeom>
        </p:spPr>
        <p:txBody>
          <a:bodyPr wrap="square">
            <a:spAutoFit/>
          </a:bodyPr>
          <a:lstStyle/>
          <a:p>
            <a:pPr hangingPunct="1">
              <a:lnSpc>
                <a:spcPct val="110000"/>
              </a:lnSpc>
              <a:spcBef>
                <a:spcPts val="600"/>
              </a:spcBef>
              <a:buClr>
                <a:schemeClr val="accent1"/>
              </a:buClr>
              <a:buSzPct val="100000"/>
            </a:pP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从位于</a:t>
            </a:r>
            <a:r>
              <a:rPr lang="en-US" altLang="zh-CN"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Docker</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文件中的</a:t>
            </a:r>
            <a:r>
              <a:rPr lang="en-US" altLang="zh-CN"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directory./</a:t>
            </a:r>
            <a:r>
              <a:rPr lang="en-US" sz="1600" dirty="0" err="1">
                <a:solidFill>
                  <a:srgbClr val="FFFFFF"/>
                </a:solidFill>
                <a:latin typeface="Times New Roman" panose="02020603050405020304" pitchFamily="18" charset="0"/>
                <a:ea typeface="SimSun" panose="02010600030101010101" pitchFamily="2" charset="-122"/>
                <a:cs typeface="Times New Roman" panose="02020603050405020304" pitchFamily="18" charset="0"/>
              </a:rPr>
              <a:t>db</a:t>
            </a:r>
            <a:r>
              <a:rPr lang="zh-CN" alt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构建</a:t>
            </a:r>
            <a:r>
              <a:rPr lang="en-US" sz="1600" dirty="0" err="1">
                <a:solidFill>
                  <a:srgbClr val="FFFFFF"/>
                </a:solidFill>
                <a:latin typeface="Times New Roman" panose="02020603050405020304" pitchFamily="18" charset="0"/>
                <a:ea typeface="SimSun" panose="02010600030101010101" pitchFamily="2" charset="-122"/>
                <a:cs typeface="Times New Roman" panose="02020603050405020304" pitchFamily="18" charset="0"/>
              </a:rPr>
              <a:t>db</a:t>
            </a:r>
            <a:endParaRPr lang="en-US" sz="16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600363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txBox="1">
            <a:spLocks noGrp="1"/>
          </p:cNvSpPr>
          <p:nvPr>
            <p:ph type="title"/>
          </p:nvPr>
        </p:nvSpPr>
        <p:spPr>
          <a:xfrm>
            <a:off x="809999" y="447188"/>
            <a:ext cx="10572000" cy="970450"/>
          </a:xfrm>
          <a:prstGeom prst="rect">
            <a:avLst/>
          </a:prstGeom>
        </p:spPr>
        <p:txBody>
          <a:bodyPr/>
          <a:lstStyle>
            <a:lvl1pPr>
              <a:defRPr>
                <a:latin typeface="+mj-lt"/>
                <a:ea typeface="+mj-ea"/>
                <a:cs typeface="+mj-cs"/>
                <a:sym typeface="Helvetica"/>
              </a:defRPr>
            </a:lvl1pPr>
          </a:lstStyle>
          <a:p>
            <a:pPr>
              <a:defRPr>
                <a:latin typeface="+mn-lt"/>
                <a:ea typeface="+mn-ea"/>
                <a:cs typeface="+mn-cs"/>
                <a:sym typeface="Century Gothic"/>
              </a:defRPr>
            </a:pPr>
            <a:r>
              <a:rPr dirty="0" err="1">
                <a:latin typeface="+mj-lt"/>
                <a:ea typeface="+mj-ea"/>
                <a:cs typeface="+mj-cs"/>
                <a:sym typeface="Helvetica"/>
              </a:rPr>
              <a:t>主要课程</a:t>
            </a:r>
            <a:endParaRPr dirty="0">
              <a:latin typeface="+mn-lt"/>
              <a:ea typeface="+mj-ea"/>
              <a:cs typeface="+mj-cs"/>
              <a:sym typeface="Helvetica"/>
            </a:endParaRPr>
          </a:p>
        </p:txBody>
      </p:sp>
      <p:sp>
        <p:nvSpPr>
          <p:cNvPr id="21" name="TextBox 1">
            <a:extLst>
              <a:ext uri="{FF2B5EF4-FFF2-40B4-BE49-F238E27FC236}">
                <a16:creationId xmlns:a16="http://schemas.microsoft.com/office/drawing/2014/main" id="{CAFBD919-0EF5-491C-97FE-3CBD843F1A37}"/>
              </a:ext>
            </a:extLst>
          </p:cNvPr>
          <p:cNvSpPr txBox="1"/>
          <p:nvPr/>
        </p:nvSpPr>
        <p:spPr>
          <a:xfrm>
            <a:off x="12445139" y="709749"/>
            <a:ext cx="243323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zh-CN" altLang="en-US" dirty="0"/>
              <a:t>第</a:t>
            </a:r>
            <a:r>
              <a:rPr lang="en-US" altLang="zh-CN" dirty="0"/>
              <a:t>X</a:t>
            </a:r>
            <a:r>
              <a:rPr lang="zh-CN" altLang="en-US" dirty="0"/>
              <a:t>节课程，将相应课程标题标黄。</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lang="zh-CN" altLang="en-US" dirty="0"/>
              <a:t>例如：第二节课程</a:t>
            </a:r>
            <a:r>
              <a:rPr lang="en-US" altLang="zh-CN" dirty="0"/>
              <a:t>PPT</a:t>
            </a:r>
            <a:r>
              <a:rPr lang="zh-CN" altLang="en-US" dirty="0"/>
              <a:t>，将“第二节：</a:t>
            </a:r>
            <a:r>
              <a:rPr lang="en-US" altLang="zh-CN" dirty="0"/>
              <a:t>XXX</a:t>
            </a:r>
            <a:r>
              <a:rPr lang="zh-CN" altLang="en-US" dirty="0"/>
              <a:t>”选中后标黄色</a:t>
            </a: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p:txBody>
      </p:sp>
      <p:grpSp>
        <p:nvGrpSpPr>
          <p:cNvPr id="19" name="Google Shape;112;p5">
            <a:extLst>
              <a:ext uri="{FF2B5EF4-FFF2-40B4-BE49-F238E27FC236}">
                <a16:creationId xmlns:a16="http://schemas.microsoft.com/office/drawing/2014/main" id="{5FDE26EC-3FF6-4A5C-9C8D-033FD2F798EE}"/>
              </a:ext>
            </a:extLst>
          </p:cNvPr>
          <p:cNvGrpSpPr/>
          <p:nvPr/>
        </p:nvGrpSpPr>
        <p:grpSpPr>
          <a:xfrm>
            <a:off x="528988" y="2360826"/>
            <a:ext cx="11134022" cy="3717367"/>
            <a:chOff x="0" y="0"/>
            <a:chExt cx="11134019" cy="3717365"/>
          </a:xfrm>
        </p:grpSpPr>
        <p:cxnSp>
          <p:nvCxnSpPr>
            <p:cNvPr id="20" name="Google Shape;113;p5">
              <a:extLst>
                <a:ext uri="{FF2B5EF4-FFF2-40B4-BE49-F238E27FC236}">
                  <a16:creationId xmlns:a16="http://schemas.microsoft.com/office/drawing/2014/main" id="{85B41136-9C9A-4843-9BD2-7DB9A1ADF451}"/>
                </a:ext>
              </a:extLst>
            </p:cNvPr>
            <p:cNvCxnSpPr/>
            <p:nvPr/>
          </p:nvCxnSpPr>
          <p:spPr>
            <a:xfrm>
              <a:off x="0" y="0"/>
              <a:ext cx="11134019" cy="0"/>
            </a:xfrm>
            <a:prstGeom prst="straightConnector1">
              <a:avLst/>
            </a:prstGeom>
            <a:solidFill>
              <a:schemeClr val="accent2"/>
            </a:solidFill>
            <a:ln w="15875" cap="rnd" cmpd="sng">
              <a:solidFill>
                <a:schemeClr val="accent2"/>
              </a:solidFill>
              <a:prstDash val="solid"/>
              <a:round/>
              <a:headEnd type="none" w="sm" len="sm"/>
              <a:tailEnd type="none" w="sm" len="sm"/>
            </a:ln>
          </p:spPr>
        </p:cxnSp>
        <p:sp>
          <p:nvSpPr>
            <p:cNvPr id="22" name="Google Shape;114;p5">
              <a:extLst>
                <a:ext uri="{FF2B5EF4-FFF2-40B4-BE49-F238E27FC236}">
                  <a16:creationId xmlns:a16="http://schemas.microsoft.com/office/drawing/2014/main" id="{CA7F649C-B498-42C4-BD6E-FA047CAB6A83}"/>
                </a:ext>
              </a:extLst>
            </p:cNvPr>
            <p:cNvSpPr txBox="1"/>
            <p:nvPr/>
          </p:nvSpPr>
          <p:spPr>
            <a:xfrm>
              <a:off x="0" y="48126"/>
              <a:ext cx="11134019" cy="887935"/>
            </a:xfrm>
            <a:prstGeom prst="rect">
              <a:avLst/>
            </a:prstGeom>
            <a:noFill/>
            <a:ln>
              <a:noFill/>
            </a:ln>
          </p:spPr>
          <p:txBody>
            <a:bodyPr spcFirstLastPara="1" wrap="square" lIns="87625" tIns="87625" rIns="87625" bIns="87625" anchor="t" anchorCtr="0">
              <a:spAutoFit/>
            </a:bodyPr>
            <a:lstStyle/>
            <a:p>
              <a:pPr marL="342900" marR="0" lvl="0" indent="-342900" algn="l" rtl="0">
                <a:lnSpc>
                  <a:spcPct val="90000"/>
                </a:lnSpc>
                <a:spcBef>
                  <a:spcPts val="0"/>
                </a:spcBef>
                <a:spcAft>
                  <a:spcPts val="0"/>
                </a:spcAft>
                <a:buClr>
                  <a:srgbClr val="FFFFFF"/>
                </a:buClr>
                <a:buSzPts val="2000"/>
                <a:buFont typeface="Helvetica Neue"/>
                <a:buChar char=""/>
              </a:pPr>
              <a:r>
                <a:rPr lang="zh-CN" sz="2000" b="1" i="0" u="none" strike="noStrike" cap="none" dirty="0">
                  <a:solidFill>
                    <a:srgbClr val="FFFFFF"/>
                  </a:solidFill>
                  <a:latin typeface="Helvetica Neue"/>
                  <a:ea typeface="Helvetica Neue"/>
                  <a:cs typeface="Helvetica Neue"/>
                  <a:sym typeface="Helvetica Neue"/>
                </a:rPr>
                <a:t>第一节：主要机器学习技术简介</a:t>
              </a:r>
              <a:endParaRPr dirty="0">
                <a:solidFill>
                  <a:srgbClr val="FFFFFF"/>
                </a:solidFill>
              </a:endParaRPr>
            </a:p>
            <a:p>
              <a:pPr marL="342900" marR="0" lvl="0" indent="-196850" algn="l" rtl="0">
                <a:lnSpc>
                  <a:spcPct val="90000"/>
                </a:lnSpc>
                <a:spcBef>
                  <a:spcPts val="900"/>
                </a:spcBef>
                <a:spcAft>
                  <a:spcPts val="0"/>
                </a:spcAft>
                <a:buClr>
                  <a:srgbClr val="FFFFFF"/>
                </a:buClr>
                <a:buSzPts val="2300"/>
                <a:buFont typeface="Century Gothic"/>
                <a:buNone/>
              </a:pPr>
              <a:endParaRPr sz="2300" b="1" i="0" u="none" strike="noStrike" cap="none" dirty="0">
                <a:solidFill>
                  <a:srgbClr val="FFFF00"/>
                </a:solidFill>
                <a:latin typeface="Helvetica Neue"/>
                <a:ea typeface="Helvetica Neue"/>
                <a:cs typeface="Helvetica Neue"/>
                <a:sym typeface="Helvetica Neue"/>
              </a:endParaRPr>
            </a:p>
          </p:txBody>
        </p:sp>
        <p:cxnSp>
          <p:nvCxnSpPr>
            <p:cNvPr id="23" name="Google Shape;115;p5">
              <a:extLst>
                <a:ext uri="{FF2B5EF4-FFF2-40B4-BE49-F238E27FC236}">
                  <a16:creationId xmlns:a16="http://schemas.microsoft.com/office/drawing/2014/main" id="{32123334-A629-4ECE-B03F-7E516D18D295}"/>
                </a:ext>
              </a:extLst>
            </p:cNvPr>
            <p:cNvCxnSpPr/>
            <p:nvPr/>
          </p:nvCxnSpPr>
          <p:spPr>
            <a:xfrm>
              <a:off x="0" y="535890"/>
              <a:ext cx="11134019" cy="1"/>
            </a:xfrm>
            <a:prstGeom prst="straightConnector1">
              <a:avLst/>
            </a:prstGeom>
            <a:solidFill>
              <a:schemeClr val="accent3"/>
            </a:solidFill>
            <a:ln w="15875" cap="rnd" cmpd="sng">
              <a:solidFill>
                <a:schemeClr val="accent3"/>
              </a:solidFill>
              <a:prstDash val="solid"/>
              <a:round/>
              <a:headEnd type="none" w="sm" len="sm"/>
              <a:tailEnd type="none" w="sm" len="sm"/>
            </a:ln>
          </p:spPr>
        </p:cxnSp>
        <p:sp>
          <p:nvSpPr>
            <p:cNvPr id="24" name="Google Shape;116;p5">
              <a:extLst>
                <a:ext uri="{FF2B5EF4-FFF2-40B4-BE49-F238E27FC236}">
                  <a16:creationId xmlns:a16="http://schemas.microsoft.com/office/drawing/2014/main" id="{4AE5B5E4-837E-4E4E-B147-FD3F6050FDC9}"/>
                </a:ext>
              </a:extLst>
            </p:cNvPr>
            <p:cNvSpPr txBox="1"/>
            <p:nvPr/>
          </p:nvSpPr>
          <p:spPr>
            <a:xfrm>
              <a:off x="0" y="567974"/>
              <a:ext cx="11134019" cy="453970"/>
            </a:xfrm>
            <a:prstGeom prst="rect">
              <a:avLst/>
            </a:prstGeom>
            <a:noFill/>
            <a:ln>
              <a:noFill/>
            </a:ln>
          </p:spPr>
          <p:txBody>
            <a:bodyPr spcFirstLastPara="1" wrap="square" lIns="87625" tIns="87625" rIns="87625" bIns="87625" anchor="t" anchorCtr="0">
              <a:spAutoFit/>
            </a:bodyPr>
            <a:lstStyle/>
            <a:p>
              <a:pPr marL="342900" marR="0" lvl="0" indent="-342900" algn="l" rtl="0">
                <a:lnSpc>
                  <a:spcPct val="9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第二节：常用机器学习/深度学习软件包简介及代码展示</a:t>
              </a:r>
              <a:endParaRPr sz="2000" b="1" i="0" u="none" strike="noStrike" cap="none">
                <a:solidFill>
                  <a:srgbClr val="FFFFFF"/>
                </a:solidFill>
                <a:latin typeface="Helvetica Neue"/>
                <a:ea typeface="Helvetica Neue"/>
                <a:cs typeface="Helvetica Neue"/>
                <a:sym typeface="Helvetica Neue"/>
              </a:endParaRPr>
            </a:p>
          </p:txBody>
        </p:sp>
        <p:cxnSp>
          <p:nvCxnSpPr>
            <p:cNvPr id="25" name="Google Shape;117;p5">
              <a:extLst>
                <a:ext uri="{FF2B5EF4-FFF2-40B4-BE49-F238E27FC236}">
                  <a16:creationId xmlns:a16="http://schemas.microsoft.com/office/drawing/2014/main" id="{E7A6362F-3E31-4605-BA48-E27ABDB8834B}"/>
                </a:ext>
              </a:extLst>
            </p:cNvPr>
            <p:cNvCxnSpPr/>
            <p:nvPr/>
          </p:nvCxnSpPr>
          <p:spPr>
            <a:xfrm>
              <a:off x="0" y="1071780"/>
              <a:ext cx="11134019" cy="1"/>
            </a:xfrm>
            <a:prstGeom prst="straightConnector1">
              <a:avLst/>
            </a:prstGeom>
            <a:solidFill>
              <a:schemeClr val="accent4"/>
            </a:solidFill>
            <a:ln w="15875" cap="rnd" cmpd="sng">
              <a:solidFill>
                <a:schemeClr val="accent4"/>
              </a:solidFill>
              <a:prstDash val="solid"/>
              <a:round/>
              <a:headEnd type="none" w="sm" len="sm"/>
              <a:tailEnd type="none" w="sm" len="sm"/>
            </a:ln>
          </p:spPr>
        </p:cxnSp>
        <p:sp>
          <p:nvSpPr>
            <p:cNvPr id="26" name="Google Shape;118;p5">
              <a:extLst>
                <a:ext uri="{FF2B5EF4-FFF2-40B4-BE49-F238E27FC236}">
                  <a16:creationId xmlns:a16="http://schemas.microsoft.com/office/drawing/2014/main" id="{FDE48D7F-801B-4AD7-9A91-76BD9F3FD37C}"/>
                </a:ext>
              </a:extLst>
            </p:cNvPr>
            <p:cNvSpPr txBox="1"/>
            <p:nvPr/>
          </p:nvSpPr>
          <p:spPr>
            <a:xfrm>
              <a:off x="0" y="1071780"/>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第三节：主要机器学习方法简介</a:t>
              </a:r>
              <a:r>
                <a:rPr lang="zh-CN" sz="2000" b="1">
                  <a:solidFill>
                    <a:srgbClr val="FFFFFF"/>
                  </a:solidFill>
                  <a:latin typeface="Helvetica Neue"/>
                  <a:ea typeface="Helvetica Neue"/>
                  <a:cs typeface="Helvetica Neue"/>
                  <a:sym typeface="Helvetica Neue"/>
                </a:rPr>
                <a:t>及代码演示</a:t>
              </a:r>
              <a:r>
                <a:rPr lang="zh-CN" sz="2000" b="1" i="0" u="none" strike="noStrike" cap="none">
                  <a:solidFill>
                    <a:srgbClr val="FFFFFF"/>
                  </a:solidFill>
                  <a:latin typeface="Helvetica Neue"/>
                  <a:ea typeface="Helvetica Neue"/>
                  <a:cs typeface="Helvetica Neue"/>
                  <a:sym typeface="Helvetica Neue"/>
                </a:rPr>
                <a:t>（1）</a:t>
              </a:r>
              <a:r>
                <a:rPr lang="zh-CN" sz="2000" b="1">
                  <a:solidFill>
                    <a:srgbClr val="FFFFFF"/>
                  </a:solidFill>
                  <a:latin typeface="Helvetica Neue"/>
                  <a:ea typeface="Helvetica Neue"/>
                  <a:cs typeface="Helvetica Neue"/>
                  <a:sym typeface="Helvetica Neue"/>
                </a:rPr>
                <a:t>：分类算法</a:t>
              </a:r>
              <a:endParaRPr sz="2000" b="1" i="0" u="none" strike="noStrike" cap="none">
                <a:solidFill>
                  <a:srgbClr val="FFFFFF"/>
                </a:solidFill>
                <a:latin typeface="Helvetica Neue"/>
                <a:ea typeface="Helvetica Neue"/>
                <a:cs typeface="Helvetica Neue"/>
                <a:sym typeface="Helvetica Neue"/>
              </a:endParaRPr>
            </a:p>
          </p:txBody>
        </p:sp>
        <p:cxnSp>
          <p:nvCxnSpPr>
            <p:cNvPr id="27" name="Google Shape;119;p5">
              <a:extLst>
                <a:ext uri="{FF2B5EF4-FFF2-40B4-BE49-F238E27FC236}">
                  <a16:creationId xmlns:a16="http://schemas.microsoft.com/office/drawing/2014/main" id="{190D795B-473C-49B8-9A12-C831E9FE3803}"/>
                </a:ext>
              </a:extLst>
            </p:cNvPr>
            <p:cNvCxnSpPr/>
            <p:nvPr/>
          </p:nvCxnSpPr>
          <p:spPr>
            <a:xfrm>
              <a:off x="0" y="1607669"/>
              <a:ext cx="11134019" cy="1"/>
            </a:xfrm>
            <a:prstGeom prst="straightConnector1">
              <a:avLst/>
            </a:prstGeom>
            <a:solidFill>
              <a:schemeClr val="accent5"/>
            </a:solidFill>
            <a:ln w="15875" cap="rnd" cmpd="sng">
              <a:solidFill>
                <a:schemeClr val="accent5"/>
              </a:solidFill>
              <a:prstDash val="solid"/>
              <a:round/>
              <a:headEnd type="none" w="sm" len="sm"/>
              <a:tailEnd type="none" w="sm" len="sm"/>
            </a:ln>
          </p:spPr>
        </p:cxnSp>
        <p:sp>
          <p:nvSpPr>
            <p:cNvPr id="28" name="Google Shape;120;p5">
              <a:extLst>
                <a:ext uri="{FF2B5EF4-FFF2-40B4-BE49-F238E27FC236}">
                  <a16:creationId xmlns:a16="http://schemas.microsoft.com/office/drawing/2014/main" id="{0AF22F37-A28D-405B-B4CC-0F600D66E866}"/>
                </a:ext>
              </a:extLst>
            </p:cNvPr>
            <p:cNvSpPr txBox="1"/>
            <p:nvPr/>
          </p:nvSpPr>
          <p:spPr>
            <a:xfrm>
              <a:off x="0" y="1607669"/>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a:solidFill>
                    <a:srgbClr val="FFFFFF"/>
                  </a:solidFill>
                  <a:latin typeface="Helvetica Neue"/>
                  <a:ea typeface="Helvetica Neue"/>
                  <a:cs typeface="Helvetica Neue"/>
                  <a:sym typeface="Helvetica Neue"/>
                </a:rPr>
                <a:t>第四节：主要机器学习方法简介</a:t>
              </a:r>
              <a:r>
                <a:rPr lang="zh-CN" sz="2000" b="1">
                  <a:solidFill>
                    <a:srgbClr val="FFFFFF"/>
                  </a:solidFill>
                  <a:latin typeface="Helvetica Neue"/>
                  <a:ea typeface="Helvetica Neue"/>
                  <a:cs typeface="Helvetica Neue"/>
                  <a:sym typeface="Helvetica Neue"/>
                </a:rPr>
                <a:t>及代码演示</a:t>
              </a:r>
              <a:r>
                <a:rPr lang="zh-CN" sz="2000" b="1" i="0" u="none" strike="noStrike" cap="none">
                  <a:solidFill>
                    <a:srgbClr val="FFFFFF"/>
                  </a:solidFill>
                  <a:latin typeface="Helvetica Neue"/>
                  <a:ea typeface="Helvetica Neue"/>
                  <a:cs typeface="Helvetica Neue"/>
                  <a:sym typeface="Helvetica Neue"/>
                </a:rPr>
                <a:t>（2）</a:t>
              </a:r>
              <a:r>
                <a:rPr lang="zh-CN" sz="2000" b="1">
                  <a:solidFill>
                    <a:srgbClr val="FFFFFF"/>
                  </a:solidFill>
                  <a:latin typeface="Helvetica Neue"/>
                  <a:ea typeface="Helvetica Neue"/>
                  <a:cs typeface="Helvetica Neue"/>
                  <a:sym typeface="Helvetica Neue"/>
                </a:rPr>
                <a:t>：回归，聚类，降维</a:t>
              </a:r>
              <a:endParaRPr sz="2000" b="1" i="0" u="none" strike="noStrike" cap="none">
                <a:solidFill>
                  <a:srgbClr val="FFFFFF"/>
                </a:solidFill>
                <a:latin typeface="Helvetica Neue"/>
                <a:ea typeface="Helvetica Neue"/>
                <a:cs typeface="Helvetica Neue"/>
                <a:sym typeface="Helvetica Neue"/>
              </a:endParaRPr>
            </a:p>
          </p:txBody>
        </p:sp>
        <p:cxnSp>
          <p:nvCxnSpPr>
            <p:cNvPr id="29" name="Google Shape;121;p5">
              <a:extLst>
                <a:ext uri="{FF2B5EF4-FFF2-40B4-BE49-F238E27FC236}">
                  <a16:creationId xmlns:a16="http://schemas.microsoft.com/office/drawing/2014/main" id="{D96C4D30-4436-4826-BB8F-2B8933D6E32B}"/>
                </a:ext>
              </a:extLst>
            </p:cNvPr>
            <p:cNvCxnSpPr/>
            <p:nvPr/>
          </p:nvCxnSpPr>
          <p:spPr>
            <a:xfrm>
              <a:off x="0" y="2143560"/>
              <a:ext cx="11134019" cy="1"/>
            </a:xfrm>
            <a:prstGeom prst="straightConnector1">
              <a:avLst/>
            </a:prstGeom>
            <a:solidFill>
              <a:schemeClr val="accent6"/>
            </a:solidFill>
            <a:ln w="15875" cap="rnd" cmpd="sng">
              <a:solidFill>
                <a:schemeClr val="accent6"/>
              </a:solidFill>
              <a:prstDash val="solid"/>
              <a:round/>
              <a:headEnd type="none" w="sm" len="sm"/>
              <a:tailEnd type="none" w="sm" len="sm"/>
            </a:ln>
          </p:spPr>
        </p:cxnSp>
        <p:sp>
          <p:nvSpPr>
            <p:cNvPr id="30" name="Google Shape;122;p5">
              <a:extLst>
                <a:ext uri="{FF2B5EF4-FFF2-40B4-BE49-F238E27FC236}">
                  <a16:creationId xmlns:a16="http://schemas.microsoft.com/office/drawing/2014/main" id="{7A769589-8B90-4656-B1EA-4DEC9F3307ED}"/>
                </a:ext>
              </a:extLst>
            </p:cNvPr>
            <p:cNvSpPr txBox="1"/>
            <p:nvPr/>
          </p:nvSpPr>
          <p:spPr>
            <a:xfrm>
              <a:off x="0" y="2159602"/>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dirty="0">
                  <a:solidFill>
                    <a:srgbClr val="FFFFFF"/>
                  </a:solidFill>
                  <a:latin typeface="Helvetica Neue"/>
                  <a:ea typeface="Helvetica Neue"/>
                  <a:cs typeface="Helvetica Neue"/>
                  <a:sym typeface="Helvetica Neue"/>
                </a:rPr>
                <a:t>第五节：主要深度学习方法简介</a:t>
              </a:r>
              <a:r>
                <a:rPr lang="zh-CN" sz="2000" b="1" dirty="0">
                  <a:solidFill>
                    <a:srgbClr val="FFFFFF"/>
                  </a:solidFill>
                  <a:latin typeface="Helvetica Neue"/>
                  <a:ea typeface="Helvetica Neue"/>
                  <a:cs typeface="Helvetica Neue"/>
                  <a:sym typeface="Helvetica Neue"/>
                </a:rPr>
                <a:t>及代码演示</a:t>
              </a:r>
              <a:r>
                <a:rPr lang="zh-CN" sz="2000" b="1" i="0" u="none" strike="noStrike" cap="none" dirty="0">
                  <a:solidFill>
                    <a:srgbClr val="FFFFFF"/>
                  </a:solidFill>
                  <a:latin typeface="Helvetica Neue"/>
                  <a:ea typeface="Helvetica Neue"/>
                  <a:cs typeface="Helvetica Neue"/>
                  <a:sym typeface="Helvetica Neue"/>
                </a:rPr>
                <a:t>（1）</a:t>
              </a:r>
              <a:r>
                <a:rPr lang="zh-CN" sz="2000" b="1" dirty="0">
                  <a:solidFill>
                    <a:srgbClr val="FFFFFF"/>
                  </a:solidFill>
                  <a:latin typeface="Helvetica Neue"/>
                  <a:ea typeface="Helvetica Neue"/>
                  <a:cs typeface="Helvetica Neue"/>
                  <a:sym typeface="Helvetica Neue"/>
                </a:rPr>
                <a:t>：前馈神经网络，卷积神经网络</a:t>
              </a:r>
              <a:endParaRPr sz="2000" b="1" i="0" u="none" strike="noStrike" cap="none" dirty="0">
                <a:solidFill>
                  <a:srgbClr val="FFFFFF"/>
                </a:solidFill>
                <a:latin typeface="Helvetica Neue"/>
                <a:ea typeface="Helvetica Neue"/>
                <a:cs typeface="Helvetica Neue"/>
                <a:sym typeface="Helvetica Neue"/>
              </a:endParaRPr>
            </a:p>
          </p:txBody>
        </p:sp>
        <p:cxnSp>
          <p:nvCxnSpPr>
            <p:cNvPr id="31" name="Google Shape;123;p5">
              <a:extLst>
                <a:ext uri="{FF2B5EF4-FFF2-40B4-BE49-F238E27FC236}">
                  <a16:creationId xmlns:a16="http://schemas.microsoft.com/office/drawing/2014/main" id="{F5480BB0-EAED-4152-A49C-B54B046BA8E6}"/>
                </a:ext>
              </a:extLst>
            </p:cNvPr>
            <p:cNvCxnSpPr/>
            <p:nvPr/>
          </p:nvCxnSpPr>
          <p:spPr>
            <a:xfrm>
              <a:off x="0" y="2679450"/>
              <a:ext cx="11134019" cy="1"/>
            </a:xfrm>
            <a:prstGeom prst="straightConnector1">
              <a:avLst/>
            </a:prstGeom>
            <a:solidFill>
              <a:schemeClr val="accent2"/>
            </a:solidFill>
            <a:ln w="15875" cap="rnd" cmpd="sng">
              <a:solidFill>
                <a:schemeClr val="accent2"/>
              </a:solidFill>
              <a:prstDash val="solid"/>
              <a:round/>
              <a:headEnd type="none" w="sm" len="sm"/>
              <a:tailEnd type="none" w="sm" len="sm"/>
            </a:ln>
          </p:spPr>
        </p:cxnSp>
        <p:sp>
          <p:nvSpPr>
            <p:cNvPr id="32" name="Google Shape;124;p5">
              <a:extLst>
                <a:ext uri="{FF2B5EF4-FFF2-40B4-BE49-F238E27FC236}">
                  <a16:creationId xmlns:a16="http://schemas.microsoft.com/office/drawing/2014/main" id="{79009B9E-E842-42C6-B84E-CFC1740B865B}"/>
                </a:ext>
              </a:extLst>
            </p:cNvPr>
            <p:cNvSpPr txBox="1"/>
            <p:nvPr/>
          </p:nvSpPr>
          <p:spPr>
            <a:xfrm>
              <a:off x="0" y="2695492"/>
              <a:ext cx="11134019" cy="510076"/>
            </a:xfrm>
            <a:prstGeom prst="rect">
              <a:avLst/>
            </a:prstGeom>
            <a:noFill/>
            <a:ln>
              <a:noFill/>
            </a:ln>
          </p:spPr>
          <p:txBody>
            <a:bodyPr spcFirstLastPara="1" wrap="square" lIns="87625" tIns="87625" rIns="87625" bIns="87625" anchor="t" anchorCtr="0">
              <a:spAutoFit/>
            </a:bodyPr>
            <a:lstStyle/>
            <a:p>
              <a:pPr marL="342900" marR="0" lvl="0" indent="-342900" algn="l" rtl="0">
                <a:lnSpc>
                  <a:spcPct val="120000"/>
                </a:lnSpc>
                <a:spcBef>
                  <a:spcPts val="0"/>
                </a:spcBef>
                <a:spcAft>
                  <a:spcPts val="0"/>
                </a:spcAft>
                <a:buClr>
                  <a:srgbClr val="FFFFFF"/>
                </a:buClr>
                <a:buSzPts val="2000"/>
                <a:buFont typeface="Helvetica Neue"/>
                <a:buChar char=""/>
              </a:pPr>
              <a:r>
                <a:rPr lang="zh-CN" sz="2000" b="1" i="0" u="none" strike="noStrike" cap="none" dirty="0">
                  <a:solidFill>
                    <a:srgbClr val="FFFFFF"/>
                  </a:solidFill>
                  <a:latin typeface="Helvetica Neue"/>
                  <a:ea typeface="Helvetica Neue"/>
                  <a:cs typeface="Helvetica Neue"/>
                  <a:sym typeface="Helvetica Neue"/>
                </a:rPr>
                <a:t>第六节：主要深度学习方法简介</a:t>
              </a:r>
              <a:r>
                <a:rPr lang="zh-CN" sz="2000" b="1" dirty="0">
                  <a:solidFill>
                    <a:srgbClr val="FFFFFF"/>
                  </a:solidFill>
                  <a:latin typeface="Helvetica Neue"/>
                  <a:ea typeface="Helvetica Neue"/>
                  <a:cs typeface="Helvetica Neue"/>
                  <a:sym typeface="Helvetica Neue"/>
                </a:rPr>
                <a:t>及代码演示</a:t>
              </a:r>
              <a:r>
                <a:rPr lang="zh-CN" sz="2000" b="1" i="0" u="none" strike="noStrike" cap="none" dirty="0">
                  <a:solidFill>
                    <a:srgbClr val="FFFFFF"/>
                  </a:solidFill>
                  <a:latin typeface="Helvetica Neue"/>
                  <a:ea typeface="Helvetica Neue"/>
                  <a:cs typeface="Helvetica Neue"/>
                  <a:sym typeface="Helvetica Neue"/>
                </a:rPr>
                <a:t>（2）</a:t>
              </a:r>
              <a:r>
                <a:rPr lang="zh-CN" sz="2000" b="1" dirty="0">
                  <a:solidFill>
                    <a:srgbClr val="FFFFFF"/>
                  </a:solidFill>
                  <a:latin typeface="Helvetica Neue"/>
                  <a:ea typeface="Helvetica Neue"/>
                  <a:cs typeface="Helvetica Neue"/>
                  <a:sym typeface="Helvetica Neue"/>
                </a:rPr>
                <a:t>：循环神经网络，生成对抗网络</a:t>
              </a:r>
              <a:endParaRPr sz="2000" b="1" i="0" u="none" strike="noStrike" cap="none" dirty="0">
                <a:solidFill>
                  <a:srgbClr val="FFFFFF"/>
                </a:solidFill>
                <a:latin typeface="Helvetica Neue"/>
                <a:ea typeface="Helvetica Neue"/>
                <a:cs typeface="Helvetica Neue"/>
                <a:sym typeface="Helvetica Neue"/>
              </a:endParaRPr>
            </a:p>
          </p:txBody>
        </p:sp>
        <p:cxnSp>
          <p:nvCxnSpPr>
            <p:cNvPr id="33" name="Google Shape;125;p5">
              <a:extLst>
                <a:ext uri="{FF2B5EF4-FFF2-40B4-BE49-F238E27FC236}">
                  <a16:creationId xmlns:a16="http://schemas.microsoft.com/office/drawing/2014/main" id="{58E998A4-DA61-40A8-92F4-C3FF18AAFBFD}"/>
                </a:ext>
              </a:extLst>
            </p:cNvPr>
            <p:cNvCxnSpPr/>
            <p:nvPr/>
          </p:nvCxnSpPr>
          <p:spPr>
            <a:xfrm>
              <a:off x="0" y="3215339"/>
              <a:ext cx="11134019" cy="1"/>
            </a:xfrm>
            <a:prstGeom prst="straightConnector1">
              <a:avLst/>
            </a:prstGeom>
            <a:solidFill>
              <a:schemeClr val="accent3"/>
            </a:solidFill>
            <a:ln w="15875" cap="rnd" cmpd="sng">
              <a:solidFill>
                <a:schemeClr val="accent3"/>
              </a:solidFill>
              <a:prstDash val="solid"/>
              <a:round/>
              <a:headEnd type="none" w="sm" len="sm"/>
              <a:tailEnd type="none" w="sm" len="sm"/>
            </a:ln>
          </p:spPr>
        </p:cxnSp>
        <p:sp>
          <p:nvSpPr>
            <p:cNvPr id="34" name="Google Shape;126;p5">
              <a:extLst>
                <a:ext uri="{FF2B5EF4-FFF2-40B4-BE49-F238E27FC236}">
                  <a16:creationId xmlns:a16="http://schemas.microsoft.com/office/drawing/2014/main" id="{64DFC150-C600-4A3E-85E4-F75F111B9088}"/>
                </a:ext>
              </a:extLst>
            </p:cNvPr>
            <p:cNvSpPr txBox="1"/>
            <p:nvPr/>
          </p:nvSpPr>
          <p:spPr>
            <a:xfrm>
              <a:off x="0" y="3263465"/>
              <a:ext cx="11133900" cy="453900"/>
            </a:xfrm>
            <a:prstGeom prst="rect">
              <a:avLst/>
            </a:prstGeom>
            <a:noFill/>
            <a:ln>
              <a:noFill/>
            </a:ln>
          </p:spPr>
          <p:txBody>
            <a:bodyPr spcFirstLastPara="1" wrap="square" lIns="87625" tIns="87625" rIns="87625" bIns="87625" anchor="t" anchorCtr="0">
              <a:spAutoFit/>
            </a:bodyPr>
            <a:lstStyle/>
            <a:p>
              <a:pPr marL="342900" marR="0" lvl="0" indent="-342900" algn="l" rtl="0">
                <a:lnSpc>
                  <a:spcPct val="90000"/>
                </a:lnSpc>
                <a:spcBef>
                  <a:spcPts val="0"/>
                </a:spcBef>
                <a:spcAft>
                  <a:spcPts val="0"/>
                </a:spcAft>
                <a:buClr>
                  <a:srgbClr val="FFFF00"/>
                </a:buClr>
                <a:buSzPts val="2000"/>
                <a:buFont typeface="Helvetica Neue"/>
                <a:buChar char=""/>
              </a:pPr>
              <a:r>
                <a:rPr lang="zh-CN" sz="2000" b="1" i="0" u="none" strike="noStrike" cap="none" dirty="0">
                  <a:solidFill>
                    <a:srgbClr val="FFFF00"/>
                  </a:solidFill>
                  <a:latin typeface="Helvetica Neue"/>
                  <a:ea typeface="Helvetica Neue"/>
                  <a:cs typeface="Helvetica Neue"/>
                  <a:sym typeface="Helvetica Neue"/>
                </a:rPr>
                <a:t>第七节：模型相关的软件开发知识</a:t>
              </a:r>
              <a:r>
                <a:rPr lang="zh-CN" sz="2000" b="1" dirty="0">
                  <a:solidFill>
                    <a:srgbClr val="FFFF00"/>
                  </a:solidFill>
                  <a:latin typeface="Helvetica Neue"/>
                  <a:ea typeface="Helvetica Neue"/>
                  <a:cs typeface="Helvetica Neue"/>
                  <a:sym typeface="Helvetica Neue"/>
                </a:rPr>
                <a:t>：数据库，API，云技术等</a:t>
              </a:r>
              <a:endParaRPr dirty="0">
                <a:solidFill>
                  <a:srgbClr val="FFFF00"/>
                </a:solidFill>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E0FA168-C141-47BC-98D5-7B2B04E24E95}"/>
              </a:ext>
            </a:extLst>
          </p:cNvPr>
          <p:cNvSpPr txBox="1">
            <a:spLocks/>
          </p:cNvSpPr>
          <p:nvPr/>
        </p:nvSpPr>
        <p:spPr>
          <a:xfrm>
            <a:off x="9410700" y="2304288"/>
            <a:ext cx="2707887" cy="2249424"/>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nSpc>
                <a:spcPct val="150000"/>
              </a:lnSpc>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创建</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docker image</a:t>
            </a:r>
          </a:p>
          <a:p>
            <a:pPr>
              <a:lnSpc>
                <a:spcPct val="120000"/>
              </a:lnSpc>
            </a:pPr>
            <a:r>
              <a:rPr lang="en-US" altLang="zh-CN" sz="2000" dirty="0" err="1">
                <a:latin typeface="Times New Roman" panose="02020603050405020304" pitchFamily="18" charset="0"/>
                <a:ea typeface="SimSun" panose="02010600030101010101" pitchFamily="2" charset="-122"/>
                <a:cs typeface="Times New Roman" panose="02020603050405020304" pitchFamily="18" charset="0"/>
              </a:rPr>
              <a:t>Sudo</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docker-compose build</a:t>
            </a:r>
          </a:p>
          <a:p>
            <a:pPr>
              <a:lnSpc>
                <a:spcPct val="120000"/>
              </a:lnSpc>
            </a:pPr>
            <a:r>
              <a:rPr lang="en-US" altLang="zh-CN" sz="2000" dirty="0" err="1">
                <a:latin typeface="Times New Roman" panose="02020603050405020304" pitchFamily="18" charset="0"/>
                <a:ea typeface="SimSun" panose="02010600030101010101" pitchFamily="2" charset="-122"/>
                <a:cs typeface="Times New Roman" panose="02020603050405020304" pitchFamily="18" charset="0"/>
              </a:rPr>
              <a:t>Sudo</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 docker-compose up</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C3D67E5B-4BD4-452F-9934-38E7B33AE87F}"/>
              </a:ext>
            </a:extLst>
          </p:cNvPr>
          <p:cNvPicPr>
            <a:picLocks noChangeAspect="1"/>
          </p:cNvPicPr>
          <p:nvPr/>
        </p:nvPicPr>
        <p:blipFill>
          <a:blip r:embed="rId2"/>
          <a:stretch>
            <a:fillRect/>
          </a:stretch>
        </p:blipFill>
        <p:spPr>
          <a:xfrm>
            <a:off x="-304800" y="342900"/>
            <a:ext cx="9715500" cy="6410812"/>
          </a:xfrm>
          <a:prstGeom prst="rect">
            <a:avLst/>
          </a:prstGeom>
        </p:spPr>
      </p:pic>
    </p:spTree>
    <p:extLst>
      <p:ext uri="{BB962C8B-B14F-4D97-AF65-F5344CB8AC3E}">
        <p14:creationId xmlns:p14="http://schemas.microsoft.com/office/powerpoint/2010/main" val="75454842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6AEF-EDA9-4137-8CA7-3A271F0C6F14}"/>
              </a:ext>
            </a:extLst>
          </p:cNvPr>
          <p:cNvSpPr>
            <a:spLocks noGrp="1"/>
          </p:cNvSpPr>
          <p:nvPr>
            <p:ph type="title"/>
          </p:nvPr>
        </p:nvSpPr>
        <p:spPr/>
        <p:txBody>
          <a:bodyPr/>
          <a:lstStyle/>
          <a:p>
            <a:endParaRPr lang="zh-CN" altLang="en-US"/>
          </a:p>
        </p:txBody>
      </p:sp>
      <p:pic>
        <p:nvPicPr>
          <p:cNvPr id="11" name="Picture 10">
            <a:extLst>
              <a:ext uri="{FF2B5EF4-FFF2-40B4-BE49-F238E27FC236}">
                <a16:creationId xmlns:a16="http://schemas.microsoft.com/office/drawing/2014/main" id="{65120A78-7A57-4E2D-9B9F-F6F300C1ABE5}"/>
              </a:ext>
            </a:extLst>
          </p:cNvPr>
          <p:cNvPicPr>
            <a:picLocks noChangeAspect="1"/>
          </p:cNvPicPr>
          <p:nvPr/>
        </p:nvPicPr>
        <p:blipFill>
          <a:blip r:embed="rId2"/>
          <a:stretch>
            <a:fillRect/>
          </a:stretch>
        </p:blipFill>
        <p:spPr>
          <a:xfrm>
            <a:off x="-326851" y="447188"/>
            <a:ext cx="9768263" cy="5494648"/>
          </a:xfrm>
          <a:prstGeom prst="rect">
            <a:avLst/>
          </a:prstGeom>
        </p:spPr>
      </p:pic>
      <p:pic>
        <p:nvPicPr>
          <p:cNvPr id="12" name="Picture 11">
            <a:extLst>
              <a:ext uri="{FF2B5EF4-FFF2-40B4-BE49-F238E27FC236}">
                <a16:creationId xmlns:a16="http://schemas.microsoft.com/office/drawing/2014/main" id="{16338788-722B-44BF-B9DC-D741395B9A85}"/>
              </a:ext>
            </a:extLst>
          </p:cNvPr>
          <p:cNvPicPr>
            <a:picLocks noChangeAspect="1"/>
          </p:cNvPicPr>
          <p:nvPr/>
        </p:nvPicPr>
        <p:blipFill rotWithShape="1">
          <a:blip r:embed="rId3"/>
          <a:srcRect l="19125" t="70534" r="51325" b="11200"/>
          <a:stretch/>
        </p:blipFill>
        <p:spPr>
          <a:xfrm>
            <a:off x="6503167" y="4887762"/>
            <a:ext cx="5666232" cy="1970238"/>
          </a:xfrm>
          <a:prstGeom prst="rect">
            <a:avLst/>
          </a:prstGeom>
        </p:spPr>
      </p:pic>
      <p:sp>
        <p:nvSpPr>
          <p:cNvPr id="13" name="Rectangle 12">
            <a:extLst>
              <a:ext uri="{FF2B5EF4-FFF2-40B4-BE49-F238E27FC236}">
                <a16:creationId xmlns:a16="http://schemas.microsoft.com/office/drawing/2014/main" id="{651ACABA-F04C-4A10-8B8A-B6EBE08CE7FF}"/>
              </a:ext>
            </a:extLst>
          </p:cNvPr>
          <p:cNvSpPr/>
          <p:nvPr/>
        </p:nvSpPr>
        <p:spPr>
          <a:xfrm>
            <a:off x="2532888" y="2120142"/>
            <a:ext cx="1344168" cy="292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8B8D8F-AFCF-429E-A6B9-4AE1B0D7C41E}"/>
              </a:ext>
            </a:extLst>
          </p:cNvPr>
          <p:cNvSpPr/>
          <p:nvPr/>
        </p:nvSpPr>
        <p:spPr>
          <a:xfrm>
            <a:off x="7184381" y="4887762"/>
            <a:ext cx="4985018" cy="362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7564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5F0FF8-477C-4979-B03D-26FB23A58349}"/>
              </a:ext>
            </a:extLst>
          </p:cNvPr>
          <p:cNvPicPr>
            <a:picLocks noChangeAspect="1"/>
          </p:cNvPicPr>
          <p:nvPr/>
        </p:nvPicPr>
        <p:blipFill>
          <a:blip r:embed="rId2"/>
          <a:stretch>
            <a:fillRect/>
          </a:stretch>
        </p:blipFill>
        <p:spPr>
          <a:xfrm>
            <a:off x="-344057" y="400689"/>
            <a:ext cx="9728341" cy="5472192"/>
          </a:xfrm>
          <a:prstGeom prst="rect">
            <a:avLst/>
          </a:prstGeom>
        </p:spPr>
      </p:pic>
      <p:pic>
        <p:nvPicPr>
          <p:cNvPr id="7" name="Picture 6">
            <a:extLst>
              <a:ext uri="{FF2B5EF4-FFF2-40B4-BE49-F238E27FC236}">
                <a16:creationId xmlns:a16="http://schemas.microsoft.com/office/drawing/2014/main" id="{678978F9-C367-44AC-A46D-4FFDA59B2797}"/>
              </a:ext>
            </a:extLst>
          </p:cNvPr>
          <p:cNvPicPr>
            <a:picLocks noChangeAspect="1"/>
          </p:cNvPicPr>
          <p:nvPr/>
        </p:nvPicPr>
        <p:blipFill rotWithShape="1">
          <a:blip r:embed="rId3"/>
          <a:srcRect l="19125" t="70534" r="51325" b="11200"/>
          <a:stretch/>
        </p:blipFill>
        <p:spPr>
          <a:xfrm>
            <a:off x="6525768" y="4887762"/>
            <a:ext cx="5666232" cy="1970238"/>
          </a:xfrm>
          <a:prstGeom prst="rect">
            <a:avLst/>
          </a:prstGeom>
        </p:spPr>
      </p:pic>
      <p:sp>
        <p:nvSpPr>
          <p:cNvPr id="8" name="Rectangle 7">
            <a:extLst>
              <a:ext uri="{FF2B5EF4-FFF2-40B4-BE49-F238E27FC236}">
                <a16:creationId xmlns:a16="http://schemas.microsoft.com/office/drawing/2014/main" id="{30AEA769-4AFA-4FCD-9EC3-4C0F9688EEC7}"/>
              </a:ext>
            </a:extLst>
          </p:cNvPr>
          <p:cNvSpPr/>
          <p:nvPr/>
        </p:nvSpPr>
        <p:spPr>
          <a:xfrm>
            <a:off x="2376932" y="2012926"/>
            <a:ext cx="1344168" cy="292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7922F5-E16A-4080-AF1F-96EB10D05B9B}"/>
              </a:ext>
            </a:extLst>
          </p:cNvPr>
          <p:cNvSpPr/>
          <p:nvPr/>
        </p:nvSpPr>
        <p:spPr>
          <a:xfrm>
            <a:off x="7194282" y="4900462"/>
            <a:ext cx="4985018" cy="362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5CA144-BA70-4AF7-BDA7-1553E2245CC6}"/>
              </a:ext>
            </a:extLst>
          </p:cNvPr>
          <p:cNvSpPr/>
          <p:nvPr/>
        </p:nvSpPr>
        <p:spPr>
          <a:xfrm>
            <a:off x="1879600" y="2930042"/>
            <a:ext cx="1344168" cy="5751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35811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D619644-5045-4E5D-BFDC-365923D25B5D}"/>
              </a:ext>
            </a:extLst>
          </p:cNvPr>
          <p:cNvPicPr>
            <a:picLocks noChangeAspect="1"/>
          </p:cNvPicPr>
          <p:nvPr/>
        </p:nvPicPr>
        <p:blipFill>
          <a:blip r:embed="rId2"/>
          <a:stretch>
            <a:fillRect/>
          </a:stretch>
        </p:blipFill>
        <p:spPr>
          <a:xfrm>
            <a:off x="-380999" y="0"/>
            <a:ext cx="9779000" cy="5500688"/>
          </a:xfrm>
          <a:prstGeom prst="rect">
            <a:avLst/>
          </a:prstGeom>
        </p:spPr>
      </p:pic>
      <p:pic>
        <p:nvPicPr>
          <p:cNvPr id="20" name="Picture 19">
            <a:extLst>
              <a:ext uri="{FF2B5EF4-FFF2-40B4-BE49-F238E27FC236}">
                <a16:creationId xmlns:a16="http://schemas.microsoft.com/office/drawing/2014/main" id="{9757E555-2BA7-46D1-A15C-1A7DA328AB70}"/>
              </a:ext>
            </a:extLst>
          </p:cNvPr>
          <p:cNvPicPr>
            <a:picLocks noChangeAspect="1"/>
          </p:cNvPicPr>
          <p:nvPr/>
        </p:nvPicPr>
        <p:blipFill rotWithShape="1">
          <a:blip r:embed="rId3"/>
          <a:srcRect l="19125" t="70534" r="51325" b="11200"/>
          <a:stretch/>
        </p:blipFill>
        <p:spPr>
          <a:xfrm>
            <a:off x="6156883" y="4759495"/>
            <a:ext cx="6035117" cy="2098505"/>
          </a:xfrm>
          <a:prstGeom prst="rect">
            <a:avLst/>
          </a:prstGeom>
        </p:spPr>
      </p:pic>
      <p:sp>
        <p:nvSpPr>
          <p:cNvPr id="21" name="Rectangle 20">
            <a:extLst>
              <a:ext uri="{FF2B5EF4-FFF2-40B4-BE49-F238E27FC236}">
                <a16:creationId xmlns:a16="http://schemas.microsoft.com/office/drawing/2014/main" id="{0F78D898-8574-45BA-9F2E-4F512CEFEC42}"/>
              </a:ext>
            </a:extLst>
          </p:cNvPr>
          <p:cNvSpPr/>
          <p:nvPr/>
        </p:nvSpPr>
        <p:spPr>
          <a:xfrm>
            <a:off x="2361375" y="1603206"/>
            <a:ext cx="1344168" cy="292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A276B0-CF56-4D46-91DF-53F21C03EE3F}"/>
              </a:ext>
            </a:extLst>
          </p:cNvPr>
          <p:cNvSpPr/>
          <p:nvPr/>
        </p:nvSpPr>
        <p:spPr>
          <a:xfrm>
            <a:off x="6905492" y="4798418"/>
            <a:ext cx="4985018" cy="3626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9FF389A-46DB-47AB-83A0-D3CB75CA2E22}"/>
              </a:ext>
            </a:extLst>
          </p:cNvPr>
          <p:cNvSpPr/>
          <p:nvPr/>
        </p:nvSpPr>
        <p:spPr>
          <a:xfrm>
            <a:off x="1825878" y="4264195"/>
            <a:ext cx="1879665" cy="495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85584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23CCFD-D535-4EC9-AE70-45C251CAB75C}"/>
              </a:ext>
            </a:extLst>
          </p:cNvPr>
          <p:cNvSpPr>
            <a:spLocks noGrp="1"/>
          </p:cNvSpPr>
          <p:nvPr>
            <p:ph type="title"/>
          </p:nvPr>
        </p:nvSpPr>
        <p:spPr>
          <a:xfrm>
            <a:off x="632460" y="61447"/>
            <a:ext cx="10515600" cy="1325563"/>
          </a:xfrm>
        </p:spPr>
        <p:txBody>
          <a:bodyPr/>
          <a:lstStyle/>
          <a:p>
            <a:r>
              <a:rPr lang="zh-CN" altLang="en-US" dirty="0">
                <a:solidFill>
                  <a:srgbClr val="FFFFFF"/>
                </a:solidFill>
              </a:rPr>
              <a:t>云计算</a:t>
            </a:r>
            <a:endParaRPr lang="en-US" dirty="0">
              <a:solidFill>
                <a:srgbClr val="FFFFFF"/>
              </a:solidFill>
            </a:endParaRPr>
          </a:p>
        </p:txBody>
      </p:sp>
      <p:sp>
        <p:nvSpPr>
          <p:cNvPr id="7" name="Rectangle 6">
            <a:extLst>
              <a:ext uri="{FF2B5EF4-FFF2-40B4-BE49-F238E27FC236}">
                <a16:creationId xmlns:a16="http://schemas.microsoft.com/office/drawing/2014/main" id="{D3B5B8A8-68EE-4AB1-B082-D95BB09E4F3C}"/>
              </a:ext>
            </a:extLst>
          </p:cNvPr>
          <p:cNvSpPr/>
          <p:nvPr/>
        </p:nvSpPr>
        <p:spPr>
          <a:xfrm>
            <a:off x="8815664" y="2035879"/>
            <a:ext cx="3129094" cy="1880579"/>
          </a:xfrm>
          <a:prstGeom prst="rect">
            <a:avLst/>
          </a:prstGeom>
        </p:spPr>
        <p:txBody>
          <a:bodyPr wrap="square">
            <a:spAutoFit/>
          </a:bodyPr>
          <a:lstStyle/>
          <a:p>
            <a:pPr marL="342900" indent="-342900" hangingPunct="1">
              <a:lnSpc>
                <a:spcPct val="150000"/>
              </a:lnSpc>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简单来说，云计算意味着通过</a:t>
            </a:r>
            <a:r>
              <a:rPr lang="en-US" altLang="zh-CN"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Internet</a:t>
            </a:r>
            <a:r>
              <a:rPr lang="zh-CN" altLang="en-US"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存储和访问数据和程序，而不是计算机的硬盘驱动器</a:t>
            </a:r>
            <a:endParaRPr lang="en-US"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8" name="Picture 2" descr="ç¸å³å¾ç">
            <a:extLst>
              <a:ext uri="{FF2B5EF4-FFF2-40B4-BE49-F238E27FC236}">
                <a16:creationId xmlns:a16="http://schemas.microsoft.com/office/drawing/2014/main" id="{376BE839-89CA-42C0-80E2-C92CA135D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1268"/>
            <a:ext cx="8719042" cy="490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88046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8C7872-8E61-49EA-8353-BBC631BEA753}"/>
              </a:ext>
            </a:extLst>
          </p:cNvPr>
          <p:cNvSpPr/>
          <p:nvPr/>
        </p:nvSpPr>
        <p:spPr>
          <a:xfrm>
            <a:off x="9027636" y="4105065"/>
            <a:ext cx="2831968" cy="1935332"/>
          </a:xfrm>
          <a:prstGeom prst="rect">
            <a:avLst/>
          </a:prstGeom>
          <a:solidFill>
            <a:srgbClr val="FFFFFF"/>
          </a:solidFill>
          <a:ln w="15875" cap="rnd">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Century Gothic"/>
            </a:endParaRPr>
          </a:p>
        </p:txBody>
      </p:sp>
      <p:sp>
        <p:nvSpPr>
          <p:cNvPr id="2" name="Rectangle 1">
            <a:extLst>
              <a:ext uri="{FF2B5EF4-FFF2-40B4-BE49-F238E27FC236}">
                <a16:creationId xmlns:a16="http://schemas.microsoft.com/office/drawing/2014/main" id="{7D69312A-2904-4B28-AC37-0CD727E6BA83}"/>
              </a:ext>
            </a:extLst>
          </p:cNvPr>
          <p:cNvSpPr/>
          <p:nvPr/>
        </p:nvSpPr>
        <p:spPr>
          <a:xfrm>
            <a:off x="1748380" y="5534396"/>
            <a:ext cx="914399" cy="914400"/>
          </a:xfrm>
          <a:prstGeom prst="rect">
            <a:avLst/>
          </a:prstGeom>
          <a:solidFill>
            <a:srgbClr val="FFFFFF"/>
          </a:solidFill>
          <a:ln w="15875" cap="rnd">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Century Gothic"/>
            </a:endParaRPr>
          </a:p>
        </p:txBody>
      </p:sp>
      <p:sp>
        <p:nvSpPr>
          <p:cNvPr id="5" name="Title 1">
            <a:extLst>
              <a:ext uri="{FF2B5EF4-FFF2-40B4-BE49-F238E27FC236}">
                <a16:creationId xmlns:a16="http://schemas.microsoft.com/office/drawing/2014/main" id="{74A6024E-D22E-46F6-A2D6-0A9789E91B54}"/>
              </a:ext>
            </a:extLst>
          </p:cNvPr>
          <p:cNvSpPr>
            <a:spLocks noGrp="1"/>
          </p:cNvSpPr>
          <p:nvPr>
            <p:ph type="title"/>
          </p:nvPr>
        </p:nvSpPr>
        <p:spPr>
          <a:xfrm>
            <a:off x="500427" y="-68148"/>
            <a:ext cx="10515600" cy="1325563"/>
          </a:xfrm>
        </p:spPr>
        <p:txBody>
          <a:bodyPr/>
          <a:lstStyle/>
          <a:p>
            <a:r>
              <a:rPr lang="zh-CN" altLang="en-US" dirty="0">
                <a:solidFill>
                  <a:srgbClr val="FFFFFF"/>
                </a:solidFill>
              </a:rPr>
              <a:t>云端部署</a:t>
            </a:r>
            <a:endParaRPr lang="en-US" dirty="0">
              <a:solidFill>
                <a:srgbClr val="FFFFFF"/>
              </a:solidFill>
            </a:endParaRPr>
          </a:p>
        </p:txBody>
      </p:sp>
      <p:pic>
        <p:nvPicPr>
          <p:cNvPr id="9" name="Content Placeholder 4" descr="Programmer">
            <a:extLst>
              <a:ext uri="{FF2B5EF4-FFF2-40B4-BE49-F238E27FC236}">
                <a16:creationId xmlns:a16="http://schemas.microsoft.com/office/drawing/2014/main" id="{02D86F3F-28B6-4346-9521-8E3E2F2BF9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666" y="5534396"/>
            <a:ext cx="914400" cy="914400"/>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pic>
      <p:pic>
        <p:nvPicPr>
          <p:cNvPr id="10" name="Picture 4" descr="âgithubâçå¾çæç´¢ç»æ">
            <a:extLst>
              <a:ext uri="{FF2B5EF4-FFF2-40B4-BE49-F238E27FC236}">
                <a16:creationId xmlns:a16="http://schemas.microsoft.com/office/drawing/2014/main" id="{29D03936-4593-4015-97AB-A510CA00BF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745" y="2908292"/>
            <a:ext cx="3005668" cy="1690688"/>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10">
            <a:extLst>
              <a:ext uri="{FF2B5EF4-FFF2-40B4-BE49-F238E27FC236}">
                <a16:creationId xmlns:a16="http://schemas.microsoft.com/office/drawing/2014/main" id="{3FC23EBC-4BA2-43C9-88CA-5A23CC49210E}"/>
              </a:ext>
            </a:extLst>
          </p:cNvPr>
          <p:cNvSpPr/>
          <p:nvPr/>
        </p:nvSpPr>
        <p:spPr>
          <a:xfrm>
            <a:off x="4443849" y="354450"/>
            <a:ext cx="4955097" cy="2720925"/>
          </a:xfrm>
          <a:prstGeom prst="cloud">
            <a:avLst/>
          </a:prstGeom>
          <a:solidFill>
            <a:srgbClr val="99CCFF"/>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Graphic 11" descr="Group">
            <a:extLst>
              <a:ext uri="{FF2B5EF4-FFF2-40B4-BE49-F238E27FC236}">
                <a16:creationId xmlns:a16="http://schemas.microsoft.com/office/drawing/2014/main" id="{2257F2DC-B08C-4060-B31E-7F2D9317CF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23721" y="3947236"/>
            <a:ext cx="2439798" cy="2439798"/>
          </a:xfrm>
          <a:prstGeom prst="rect">
            <a:avLst/>
          </a:prstGeom>
        </p:spPr>
      </p:pic>
      <p:cxnSp>
        <p:nvCxnSpPr>
          <p:cNvPr id="13" name="Straight Arrow Connector 12">
            <a:extLst>
              <a:ext uri="{FF2B5EF4-FFF2-40B4-BE49-F238E27FC236}">
                <a16:creationId xmlns:a16="http://schemas.microsoft.com/office/drawing/2014/main" id="{A8A5E441-1B06-4F3E-8FC3-B7F1697B53B7}"/>
              </a:ext>
            </a:extLst>
          </p:cNvPr>
          <p:cNvCxnSpPr>
            <a:stCxn id="9" idx="0"/>
          </p:cNvCxnSpPr>
          <p:nvPr/>
        </p:nvCxnSpPr>
        <p:spPr>
          <a:xfrm flipH="1" flipV="1">
            <a:off x="2211865" y="4457593"/>
            <a:ext cx="1" cy="107680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5C87076-7EFF-446D-A312-A8442F79CF1C}"/>
              </a:ext>
            </a:extLst>
          </p:cNvPr>
          <p:cNvSpPr txBox="1"/>
          <p:nvPr/>
        </p:nvSpPr>
        <p:spPr>
          <a:xfrm>
            <a:off x="2357062" y="4718788"/>
            <a:ext cx="1351351" cy="707886"/>
          </a:xfrm>
          <a:prstGeom prst="rect">
            <a:avLst/>
          </a:prstGeom>
          <a:noFill/>
        </p:spPr>
        <p:txBody>
          <a:bodyPr wrap="square" rtlCol="0">
            <a:spAutoFit/>
          </a:bodyPr>
          <a:lstStyle/>
          <a:p>
            <a:r>
              <a:rPr lang="en-US" altLang="zh-CN"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Git commit</a:t>
            </a:r>
          </a:p>
          <a:p>
            <a:r>
              <a:rPr lang="en-US" altLang="zh-CN"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Git push</a:t>
            </a:r>
            <a:endParaRPr lang="en-US"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615D2C40-3369-4922-8626-F69203E413BA}"/>
              </a:ext>
            </a:extLst>
          </p:cNvPr>
          <p:cNvCxnSpPr>
            <a:cxnSpLocks/>
            <a:stCxn id="10" idx="0"/>
            <a:endCxn id="11" idx="2"/>
          </p:cNvCxnSpPr>
          <p:nvPr/>
        </p:nvCxnSpPr>
        <p:spPr>
          <a:xfrm flipV="1">
            <a:off x="2205579" y="1714913"/>
            <a:ext cx="2253640" cy="119337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BB1BAB-5D9C-4AD1-834B-D51D29B904E9}"/>
              </a:ext>
            </a:extLst>
          </p:cNvPr>
          <p:cNvSpPr txBox="1"/>
          <p:nvPr/>
        </p:nvSpPr>
        <p:spPr>
          <a:xfrm>
            <a:off x="3169979" y="2396192"/>
            <a:ext cx="1609043" cy="400110"/>
          </a:xfrm>
          <a:prstGeom prst="rect">
            <a:avLst/>
          </a:prstGeom>
          <a:noFill/>
        </p:spPr>
        <p:txBody>
          <a:bodyPr wrap="square" rtlCol="0">
            <a:spAutoFit/>
          </a:bodyPr>
          <a:lstStyle/>
          <a:p>
            <a:r>
              <a:rPr lang="zh-CN" altLang="en-US"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通往云端</a:t>
            </a:r>
            <a:endParaRPr lang="en-US"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6B5B2E27-D534-41FD-A2AE-708413C82D93}"/>
              </a:ext>
            </a:extLst>
          </p:cNvPr>
          <p:cNvCxnSpPr>
            <a:cxnSpLocks/>
            <a:stCxn id="11" idx="0"/>
            <a:endCxn id="12" idx="0"/>
          </p:cNvCxnSpPr>
          <p:nvPr/>
        </p:nvCxnSpPr>
        <p:spPr>
          <a:xfrm>
            <a:off x="9394817" y="1714913"/>
            <a:ext cx="1048803" cy="223232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1485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BC6ACF-D79F-4A37-B98A-FBA7048CDEE1}"/>
              </a:ext>
            </a:extLst>
          </p:cNvPr>
          <p:cNvSpPr txBox="1">
            <a:spLocks/>
          </p:cNvSpPr>
          <p:nvPr/>
        </p:nvSpPr>
        <p:spPr>
          <a:xfrm>
            <a:off x="370514" y="-380703"/>
            <a:ext cx="10515600" cy="1325563"/>
          </a:xfrm>
          <a:prstGeom prst="rect">
            <a:avLst/>
          </a:prstGeom>
          <a:ln w="12700">
            <a:miter lim="400000"/>
          </a:ln>
          <a:effectLst>
            <a:outerShdw blurRad="50800" dir="14400000" rotWithShape="0">
              <a:srgbClr val="000000">
                <a:alpha val="60000"/>
              </a:srgbClr>
            </a:outerShdw>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j-lt"/>
                <a:ea typeface="+mn-ea"/>
                <a:cs typeface="+mn-cs"/>
                <a:sym typeface="Century Gothic"/>
              </a:defRPr>
            </a:lvl1pPr>
            <a:lvl2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2pPr>
            <a:lvl3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3pPr>
            <a:lvl4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4pPr>
            <a:lvl5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5pPr>
            <a:lvl6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6pPr>
            <a:lvl7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7pPr>
            <a:lvl8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8pPr>
            <a:lvl9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9pPr>
          </a:lstStyle>
          <a:p>
            <a:r>
              <a:rPr lang="en-US" altLang="zh-CN" dirty="0">
                <a:solidFill>
                  <a:srgbClr val="FFFFFF"/>
                </a:solidFill>
              </a:rPr>
              <a:t>AWS</a:t>
            </a:r>
            <a:r>
              <a:rPr lang="zh-CN" altLang="en-US" dirty="0">
                <a:solidFill>
                  <a:srgbClr val="FFFFFF"/>
                </a:solidFill>
              </a:rPr>
              <a:t>云端部署</a:t>
            </a:r>
            <a:r>
              <a:rPr lang="en-US" altLang="zh-CN" dirty="0">
                <a:solidFill>
                  <a:srgbClr val="FFFFFF"/>
                </a:solidFill>
              </a:rPr>
              <a:t>demo</a:t>
            </a:r>
            <a:endParaRPr lang="en-US" dirty="0">
              <a:solidFill>
                <a:srgbClr val="FFFFFF"/>
              </a:solidFill>
            </a:endParaRPr>
          </a:p>
        </p:txBody>
      </p:sp>
      <p:pic>
        <p:nvPicPr>
          <p:cNvPr id="8" name="Picture 7">
            <a:extLst>
              <a:ext uri="{FF2B5EF4-FFF2-40B4-BE49-F238E27FC236}">
                <a16:creationId xmlns:a16="http://schemas.microsoft.com/office/drawing/2014/main" id="{1AA1A021-25A2-4DFE-AA4F-99D4987B8EA5}"/>
              </a:ext>
            </a:extLst>
          </p:cNvPr>
          <p:cNvPicPr>
            <a:picLocks noChangeAspect="1"/>
          </p:cNvPicPr>
          <p:nvPr/>
        </p:nvPicPr>
        <p:blipFill rotWithShape="1">
          <a:blip r:embed="rId2"/>
          <a:srcRect l="3440" t="5324" b="9931"/>
          <a:stretch/>
        </p:blipFill>
        <p:spPr>
          <a:xfrm>
            <a:off x="1" y="2214409"/>
            <a:ext cx="9372600" cy="4627039"/>
          </a:xfrm>
          <a:prstGeom prst="rect">
            <a:avLst/>
          </a:prstGeom>
        </p:spPr>
      </p:pic>
      <p:sp>
        <p:nvSpPr>
          <p:cNvPr id="11" name="Rectangle 10">
            <a:extLst>
              <a:ext uri="{FF2B5EF4-FFF2-40B4-BE49-F238E27FC236}">
                <a16:creationId xmlns:a16="http://schemas.microsoft.com/office/drawing/2014/main" id="{C0CF0EB4-6663-4C1F-B8A7-2D3F0DC2C653}"/>
              </a:ext>
            </a:extLst>
          </p:cNvPr>
          <p:cNvSpPr/>
          <p:nvPr/>
        </p:nvSpPr>
        <p:spPr>
          <a:xfrm>
            <a:off x="370514" y="944860"/>
            <a:ext cx="8544886" cy="707886"/>
          </a:xfrm>
          <a:prstGeom prst="rect">
            <a:avLst/>
          </a:prstGeom>
        </p:spPr>
        <p:txBody>
          <a:bodyPr wrap="square">
            <a:spAutoFit/>
          </a:bodyPr>
          <a:lstStyle/>
          <a:p>
            <a:r>
              <a:rPr lang="en-US" sz="2000" dirty="0">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https://www.udemy.com/python-rest-apis-with-flask-docker-mongodb-and-aws-devops/learn/lecture/10730678#overview</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BF4CF05-4923-4430-B307-2DCFBA968720}"/>
              </a:ext>
            </a:extLst>
          </p:cNvPr>
          <p:cNvSpPr txBox="1"/>
          <p:nvPr/>
        </p:nvSpPr>
        <p:spPr>
          <a:xfrm>
            <a:off x="9542385" y="2417609"/>
            <a:ext cx="2497215" cy="1957524"/>
          </a:xfrm>
          <a:prstGeom prst="rect">
            <a:avLst/>
          </a:prstGeom>
          <a:noFill/>
        </p:spPr>
        <p:txBody>
          <a:bodyPr wrap="square" rtlCol="0">
            <a:spAutoFit/>
          </a:bodyPr>
          <a:lstStyle/>
          <a:p>
            <a:pPr marL="342900" indent="-342900" hangingPunct="1">
              <a:lnSpc>
                <a:spcPct val="150000"/>
              </a:lnSpc>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初始化</a:t>
            </a:r>
            <a:r>
              <a:rPr lang="en-US" altLang="zh-CN"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AWS EC2</a:t>
            </a:r>
          </a:p>
          <a:p>
            <a:pPr marL="342900" indent="-342900" hangingPunct="1">
              <a:lnSpc>
                <a:spcPct val="150000"/>
              </a:lnSpc>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例如：基本上意味着我们在云中打开一台计算机</a:t>
            </a:r>
            <a:endParaRPr lang="en-US" sz="20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491352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412F95F-6313-47F5-AE56-9AB0FB2848F1}"/>
              </a:ext>
            </a:extLst>
          </p:cNvPr>
          <p:cNvSpPr txBox="1">
            <a:spLocks/>
          </p:cNvSpPr>
          <p:nvPr/>
        </p:nvSpPr>
        <p:spPr>
          <a:xfrm>
            <a:off x="8060770" y="1748747"/>
            <a:ext cx="3984337" cy="4004724"/>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nSpc>
                <a:spcPct val="150000"/>
              </a:lnSpc>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根据</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AWS</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提供的信息（</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IP</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地址等），登录云端计算机</a:t>
            </a:r>
          </a:p>
          <a:p>
            <a:pPr>
              <a:lnSpc>
                <a:spcPct val="150000"/>
              </a:lnSpc>
            </a:pP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在云计算机中，创建一个目录，然后从</a:t>
            </a:r>
            <a:r>
              <a:rPr lang="en-US" altLang="zh-CN" sz="2000" dirty="0" err="1">
                <a:latin typeface="Times New Roman" panose="02020603050405020304" pitchFamily="18" charset="0"/>
                <a:ea typeface="SimSun" panose="02010600030101010101" pitchFamily="2" charset="-122"/>
                <a:cs typeface="Times New Roman" panose="02020603050405020304" pitchFamily="18" charset="0"/>
              </a:rPr>
              <a:t>github</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中将想要部署的文件克隆（复制）到该目录</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9" name="Picture 8">
            <a:extLst>
              <a:ext uri="{FF2B5EF4-FFF2-40B4-BE49-F238E27FC236}">
                <a16:creationId xmlns:a16="http://schemas.microsoft.com/office/drawing/2014/main" id="{730B17BE-76D1-4133-8252-22397D8C9FF4}"/>
              </a:ext>
            </a:extLst>
          </p:cNvPr>
          <p:cNvPicPr>
            <a:picLocks noChangeAspect="1"/>
          </p:cNvPicPr>
          <p:nvPr/>
        </p:nvPicPr>
        <p:blipFill rotWithShape="1">
          <a:blip r:embed="rId2"/>
          <a:srcRect l="33165" t="45382" r="3532" b="42248"/>
          <a:stretch/>
        </p:blipFill>
        <p:spPr>
          <a:xfrm>
            <a:off x="146893" y="472115"/>
            <a:ext cx="7717871" cy="848314"/>
          </a:xfrm>
          <a:prstGeom prst="rect">
            <a:avLst/>
          </a:prstGeom>
        </p:spPr>
      </p:pic>
      <p:pic>
        <p:nvPicPr>
          <p:cNvPr id="10" name="Picture 9">
            <a:extLst>
              <a:ext uri="{FF2B5EF4-FFF2-40B4-BE49-F238E27FC236}">
                <a16:creationId xmlns:a16="http://schemas.microsoft.com/office/drawing/2014/main" id="{8A1D68BF-7505-487F-9582-86BE4835148A}"/>
              </a:ext>
            </a:extLst>
          </p:cNvPr>
          <p:cNvPicPr>
            <a:picLocks noChangeAspect="1"/>
          </p:cNvPicPr>
          <p:nvPr/>
        </p:nvPicPr>
        <p:blipFill rotWithShape="1">
          <a:blip r:embed="rId3"/>
          <a:srcRect l="27247" t="11009" r="9518" b="14985"/>
          <a:stretch/>
        </p:blipFill>
        <p:spPr>
          <a:xfrm>
            <a:off x="146893" y="1539145"/>
            <a:ext cx="7709483" cy="5075340"/>
          </a:xfrm>
          <a:prstGeom prst="rect">
            <a:avLst/>
          </a:prstGeom>
        </p:spPr>
      </p:pic>
    </p:spTree>
    <p:extLst>
      <p:ext uri="{BB962C8B-B14F-4D97-AF65-F5344CB8AC3E}">
        <p14:creationId xmlns:p14="http://schemas.microsoft.com/office/powerpoint/2010/main" val="33529133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FDC62B4-8694-48E0-B5C2-40950D7992F9}"/>
              </a:ext>
            </a:extLst>
          </p:cNvPr>
          <p:cNvSpPr txBox="1">
            <a:spLocks/>
          </p:cNvSpPr>
          <p:nvPr/>
        </p:nvSpPr>
        <p:spPr>
          <a:xfrm>
            <a:off x="259873" y="3583779"/>
            <a:ext cx="2951154" cy="3068484"/>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gn="just"/>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在云计算机中进行</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Docker</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构建等工作，就像我们在本地计算机中所做的那样</a:t>
            </a:r>
          </a:p>
          <a:p>
            <a:pPr algn="just"/>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可以使用</a:t>
            </a:r>
            <a:r>
              <a:rPr lang="en-US" altLang="zh-CN" sz="2000" dirty="0">
                <a:latin typeface="Times New Roman" panose="02020603050405020304" pitchFamily="18" charset="0"/>
                <a:ea typeface="SimSun" panose="02010600030101010101" pitchFamily="2" charset="-122"/>
                <a:cs typeface="Times New Roman" panose="02020603050405020304" pitchFamily="18" charset="0"/>
              </a:rPr>
              <a:t>postman</a:t>
            </a:r>
            <a:r>
              <a:rPr lang="zh-CN" altLang="en-US" sz="2000" dirty="0">
                <a:latin typeface="Times New Roman" panose="02020603050405020304" pitchFamily="18" charset="0"/>
                <a:ea typeface="SimSun" panose="02010600030101010101" pitchFamily="2" charset="-122"/>
                <a:cs typeface="Times New Roman" panose="02020603050405020304" pitchFamily="18" charset="0"/>
              </a:rPr>
              <a:t>测试部署，现在的地址是本地主机，而是云计算机的地址</a:t>
            </a:r>
            <a:endParaRPr lang="en-US" sz="2000" dirty="0"/>
          </a:p>
        </p:txBody>
      </p:sp>
      <p:pic>
        <p:nvPicPr>
          <p:cNvPr id="9" name="Picture 8">
            <a:extLst>
              <a:ext uri="{FF2B5EF4-FFF2-40B4-BE49-F238E27FC236}">
                <a16:creationId xmlns:a16="http://schemas.microsoft.com/office/drawing/2014/main" id="{A245F13E-D763-4AC7-B3E7-3A3ABCC6800C}"/>
              </a:ext>
            </a:extLst>
          </p:cNvPr>
          <p:cNvPicPr>
            <a:picLocks noChangeAspect="1"/>
          </p:cNvPicPr>
          <p:nvPr/>
        </p:nvPicPr>
        <p:blipFill rotWithShape="1">
          <a:blip r:embed="rId2"/>
          <a:srcRect l="23807" t="14557" r="12890" b="10947"/>
          <a:stretch/>
        </p:blipFill>
        <p:spPr>
          <a:xfrm>
            <a:off x="64834" y="39280"/>
            <a:ext cx="5396399" cy="3572181"/>
          </a:xfrm>
          <a:prstGeom prst="rect">
            <a:avLst/>
          </a:prstGeom>
        </p:spPr>
      </p:pic>
      <p:pic>
        <p:nvPicPr>
          <p:cNvPr id="10" name="Picture 9">
            <a:extLst>
              <a:ext uri="{FF2B5EF4-FFF2-40B4-BE49-F238E27FC236}">
                <a16:creationId xmlns:a16="http://schemas.microsoft.com/office/drawing/2014/main" id="{D8A890B1-7850-4A05-AF11-7EA0FAE1C2BC}"/>
              </a:ext>
            </a:extLst>
          </p:cNvPr>
          <p:cNvPicPr>
            <a:picLocks noChangeAspect="1"/>
          </p:cNvPicPr>
          <p:nvPr/>
        </p:nvPicPr>
        <p:blipFill rotWithShape="1">
          <a:blip r:embed="rId3"/>
          <a:srcRect l="3440" t="5324" b="6911"/>
          <a:stretch/>
        </p:blipFill>
        <p:spPr>
          <a:xfrm>
            <a:off x="3406065" y="2018120"/>
            <a:ext cx="8850116" cy="4724400"/>
          </a:xfrm>
          <a:prstGeom prst="rect">
            <a:avLst/>
          </a:prstGeom>
        </p:spPr>
      </p:pic>
      <p:sp>
        <p:nvSpPr>
          <p:cNvPr id="13" name="Rectangle 12">
            <a:extLst>
              <a:ext uri="{FF2B5EF4-FFF2-40B4-BE49-F238E27FC236}">
                <a16:creationId xmlns:a16="http://schemas.microsoft.com/office/drawing/2014/main" id="{13B19B07-B286-486F-939F-6CF857AC3E9C}"/>
              </a:ext>
            </a:extLst>
          </p:cNvPr>
          <p:cNvSpPr/>
          <p:nvPr/>
        </p:nvSpPr>
        <p:spPr>
          <a:xfrm>
            <a:off x="6095999" y="3210716"/>
            <a:ext cx="4105013" cy="3187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376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Freeform 6"/>
          <p:cNvSpPr/>
          <p:nvPr/>
        </p:nvSpPr>
        <p:spPr>
          <a:xfrm>
            <a:off x="0" y="-3175"/>
            <a:ext cx="12192001" cy="5203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0361"/>
                </a:lnTo>
                <a:lnTo>
                  <a:pt x="3536" y="20361"/>
                </a:lnTo>
                <a:lnTo>
                  <a:pt x="4211" y="21547"/>
                </a:lnTo>
                <a:lnTo>
                  <a:pt x="4271" y="21600"/>
                </a:lnTo>
                <a:lnTo>
                  <a:pt x="4313" y="21600"/>
                </a:lnTo>
                <a:lnTo>
                  <a:pt x="4331" y="21580"/>
                </a:lnTo>
                <a:lnTo>
                  <a:pt x="4369" y="21547"/>
                </a:lnTo>
                <a:lnTo>
                  <a:pt x="5044" y="20361"/>
                </a:lnTo>
                <a:lnTo>
                  <a:pt x="21600" y="20361"/>
                </a:lnTo>
                <a:lnTo>
                  <a:pt x="21600" y="0"/>
                </a:lnTo>
                <a:close/>
              </a:path>
            </a:pathLst>
          </a:custGeom>
          <a:blipFill>
            <a:blip r:embed="rId2"/>
          </a:blipFill>
          <a:ln cap="rnd">
            <a:solidFill>
              <a:schemeClr val="accent1"/>
            </a:solidFill>
          </a:ln>
        </p:spPr>
        <p:txBody>
          <a:bodyPr lIns="45719" rIns="45719"/>
          <a:lstStyle/>
          <a:p>
            <a:endParaRPr/>
          </a:p>
        </p:txBody>
      </p:sp>
      <p:sp>
        <p:nvSpPr>
          <p:cNvPr id="370" name="Rectangle 3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71" name="Freeform 23"/>
          <p:cNvSpPr/>
          <p:nvPr/>
        </p:nvSpPr>
        <p:spPr>
          <a:xfrm>
            <a:off x="0" y="0"/>
            <a:ext cx="4637006"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5985"/>
                </a:lnTo>
                <a:lnTo>
                  <a:pt x="19875" y="6860"/>
                </a:lnTo>
                <a:lnTo>
                  <a:pt x="19855" y="6880"/>
                </a:lnTo>
                <a:lnTo>
                  <a:pt x="19825" y="6910"/>
                </a:lnTo>
                <a:lnTo>
                  <a:pt x="19796" y="6935"/>
                </a:lnTo>
                <a:lnTo>
                  <a:pt x="19796" y="6995"/>
                </a:lnTo>
                <a:lnTo>
                  <a:pt x="19825" y="7020"/>
                </a:lnTo>
                <a:lnTo>
                  <a:pt x="19855" y="7050"/>
                </a:lnTo>
                <a:lnTo>
                  <a:pt x="19875" y="7070"/>
                </a:lnTo>
                <a:lnTo>
                  <a:pt x="21600" y="7945"/>
                </a:lnTo>
                <a:lnTo>
                  <a:pt x="21600" y="21600"/>
                </a:lnTo>
                <a:lnTo>
                  <a:pt x="0" y="21600"/>
                </a:lnTo>
                <a:close/>
              </a:path>
            </a:pathLst>
          </a:custGeom>
          <a:blipFill>
            <a:blip r:embed="rId2"/>
          </a:blipFill>
          <a:ln cap="rnd">
            <a:solidFill>
              <a:schemeClr val="accent1"/>
            </a:solidFill>
          </a:ln>
        </p:spPr>
        <p:txBody>
          <a:bodyPr lIns="45719" rIns="45719" anchor="ctr"/>
          <a:lstStyle/>
          <a:p>
            <a:pPr algn="ctr">
              <a:defRPr>
                <a:solidFill>
                  <a:srgbClr val="FFFFFF"/>
                </a:solidFill>
              </a:defRPr>
            </a:pPr>
            <a:endParaRPr/>
          </a:p>
        </p:txBody>
      </p:sp>
      <p:sp>
        <p:nvSpPr>
          <p:cNvPr id="372" name="Title 1"/>
          <p:cNvSpPr txBox="1">
            <a:spLocks noGrp="1"/>
          </p:cNvSpPr>
          <p:nvPr>
            <p:ph type="title"/>
          </p:nvPr>
        </p:nvSpPr>
        <p:spPr>
          <a:xfrm>
            <a:off x="1278086" y="1800225"/>
            <a:ext cx="3444213" cy="4241138"/>
          </a:xfrm>
          <a:prstGeom prst="rect">
            <a:avLst/>
          </a:prstGeom>
        </p:spPr>
        <p:txBody>
          <a:bodyPr anchor="t"/>
          <a:lstStyle>
            <a:lvl1pPr>
              <a:defRPr sz="4400">
                <a:latin typeface="+mj-lt"/>
                <a:ea typeface="+mj-ea"/>
                <a:cs typeface="+mj-cs"/>
                <a:sym typeface="Helvetica"/>
              </a:defRPr>
            </a:lvl1pPr>
          </a:lstStyle>
          <a:p>
            <a:pPr>
              <a:defRPr>
                <a:latin typeface="+mn-lt"/>
                <a:ea typeface="+mn-ea"/>
                <a:cs typeface="+mn-cs"/>
                <a:sym typeface="Century Gothic"/>
              </a:defRPr>
            </a:pPr>
            <a:r>
              <a:rPr dirty="0" err="1">
                <a:latin typeface="+mj-lt"/>
                <a:ea typeface="+mj-ea"/>
                <a:cs typeface="+mj-cs"/>
                <a:sym typeface="Helvetica"/>
              </a:rPr>
              <a:t>关注我们</a:t>
            </a:r>
            <a:endParaRPr dirty="0">
              <a:latin typeface="+mj-lt"/>
              <a:ea typeface="+mj-ea"/>
              <a:cs typeface="+mj-cs"/>
              <a:sym typeface="Helvetica"/>
            </a:endParaRPr>
          </a:p>
        </p:txBody>
      </p:sp>
      <p:pic>
        <p:nvPicPr>
          <p:cNvPr id="373" name="Picture 26" descr="Picture 26"/>
          <p:cNvPicPr>
            <a:picLocks noChangeAspect="1"/>
          </p:cNvPicPr>
          <p:nvPr/>
        </p:nvPicPr>
        <p:blipFill>
          <a:blip r:embed="rId3"/>
          <a:srcRect/>
          <a:stretch>
            <a:fillRect/>
          </a:stretch>
        </p:blipFill>
        <p:spPr>
          <a:xfrm>
            <a:off x="5715553" y="643464"/>
            <a:ext cx="5397898" cy="5397898"/>
          </a:xfrm>
          <a:custGeom>
            <a:avLst/>
            <a:gdLst/>
            <a:ahLst/>
            <a:cxnLst>
              <a:cxn ang="0">
                <a:pos x="wd2" y="hd2"/>
              </a:cxn>
              <a:cxn ang="5400000">
                <a:pos x="wd2" y="hd2"/>
              </a:cxn>
              <a:cxn ang="10800000">
                <a:pos x="wd2" y="hd2"/>
              </a:cxn>
              <a:cxn ang="16200000">
                <a:pos x="wd2" y="hd2"/>
              </a:cxn>
            </a:cxnLst>
            <a:rect l="0" t="0" r="r" b="b"/>
            <a:pathLst>
              <a:path w="21600" h="21600" extrusionOk="0">
                <a:moveTo>
                  <a:pt x="837" y="0"/>
                </a:moveTo>
                <a:cubicBezTo>
                  <a:pt x="375" y="0"/>
                  <a:pt x="0" y="375"/>
                  <a:pt x="0" y="837"/>
                </a:cubicBezTo>
                <a:lnTo>
                  <a:pt x="0" y="20763"/>
                </a:lnTo>
                <a:cubicBezTo>
                  <a:pt x="0" y="21225"/>
                  <a:pt x="375" y="21600"/>
                  <a:pt x="837" y="21600"/>
                </a:cubicBezTo>
                <a:lnTo>
                  <a:pt x="20763" y="21600"/>
                </a:lnTo>
                <a:cubicBezTo>
                  <a:pt x="21225" y="21600"/>
                  <a:pt x="21600" y="21225"/>
                  <a:pt x="21600" y="20763"/>
                </a:cubicBezTo>
                <a:lnTo>
                  <a:pt x="21600" y="837"/>
                </a:lnTo>
                <a:cubicBezTo>
                  <a:pt x="21600" y="375"/>
                  <a:pt x="21225" y="0"/>
                  <a:pt x="20763" y="0"/>
                </a:cubicBezTo>
                <a:lnTo>
                  <a:pt x="837" y="0"/>
                </a:lnTo>
                <a:close/>
              </a:path>
            </a:pathLst>
          </a:custGeom>
          <a:ln>
            <a:solidFill>
              <a:schemeClr val="accent1"/>
            </a:solidFill>
          </a:ln>
        </p:spPr>
      </p:pic>
      <p:grpSp>
        <p:nvGrpSpPr>
          <p:cNvPr id="376" name="Group 30"/>
          <p:cNvGrpSpPr/>
          <p:nvPr/>
        </p:nvGrpSpPr>
        <p:grpSpPr>
          <a:xfrm>
            <a:off x="-209049" y="-221703"/>
            <a:ext cx="3145240" cy="2130694"/>
            <a:chOff x="0" y="0"/>
            <a:chExt cx="3145239" cy="2130693"/>
          </a:xfrm>
        </p:grpSpPr>
        <p:pic>
          <p:nvPicPr>
            <p:cNvPr id="374" name="Picture 32" descr="Picture 32"/>
            <p:cNvPicPr>
              <a:picLocks noChangeAspect="1"/>
            </p:cNvPicPr>
            <p:nvPr/>
          </p:nvPicPr>
          <p:blipFill>
            <a:blip r:embed="rId4"/>
            <a:stretch>
              <a:fillRect/>
            </a:stretch>
          </p:blipFill>
          <p:spPr>
            <a:xfrm>
              <a:off x="0" y="0"/>
              <a:ext cx="2130694" cy="2130694"/>
            </a:xfrm>
            <a:prstGeom prst="rect">
              <a:avLst/>
            </a:prstGeom>
            <a:ln w="12700" cap="flat">
              <a:noFill/>
              <a:miter lim="400000"/>
            </a:ln>
            <a:effectLst/>
          </p:spPr>
        </p:pic>
        <p:sp>
          <p:nvSpPr>
            <p:cNvPr id="375" name="TextBox 34"/>
            <p:cNvSpPr txBox="1"/>
            <p:nvPr/>
          </p:nvSpPr>
          <p:spPr>
            <a:xfrm>
              <a:off x="1594954" y="742180"/>
              <a:ext cx="1550286" cy="726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t>学院</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标题 1"/>
          <p:cNvSpPr txBox="1">
            <a:spLocks noGrp="1"/>
          </p:cNvSpPr>
          <p:nvPr>
            <p:ph type="title"/>
          </p:nvPr>
        </p:nvSpPr>
        <p:spPr>
          <a:xfrm>
            <a:off x="809999" y="447188"/>
            <a:ext cx="10572000" cy="970450"/>
          </a:xfrm>
          <a:prstGeom prst="rect">
            <a:avLst/>
          </a:prstGeom>
        </p:spPr>
        <p:txBody>
          <a:bodyPr/>
          <a:lstStyle>
            <a:lvl1pPr>
              <a:defRPr>
                <a:latin typeface="+mj-lt"/>
                <a:ea typeface="+mj-ea"/>
                <a:cs typeface="+mj-cs"/>
                <a:sym typeface="Helvetica"/>
              </a:defRPr>
            </a:lvl1pPr>
          </a:lstStyle>
          <a:p>
            <a:pPr>
              <a:defRPr>
                <a:latin typeface="+mn-lt"/>
                <a:ea typeface="+mn-ea"/>
                <a:cs typeface="+mn-cs"/>
                <a:sym typeface="Century Gothic"/>
              </a:defRPr>
            </a:pPr>
            <a:r>
              <a:rPr lang="zh-CN" altLang="en-US" dirty="0">
                <a:latin typeface="Times New Roman" panose="02020603050405020304" pitchFamily="18" charset="0"/>
                <a:ea typeface="+mn-ea"/>
                <a:cs typeface="Times New Roman" panose="02020603050405020304" pitchFamily="18" charset="0"/>
                <a:sym typeface="Century Gothic"/>
              </a:rPr>
              <a:t>课程代码</a:t>
            </a:r>
            <a:endParaRPr dirty="0">
              <a:latin typeface="+mj-lt"/>
              <a:ea typeface="+mj-ea"/>
              <a:cs typeface="+mj-cs"/>
              <a:sym typeface="Helvetica"/>
            </a:endParaRPr>
          </a:p>
        </p:txBody>
      </p:sp>
      <p:sp>
        <p:nvSpPr>
          <p:cNvPr id="210" name="内容占位符 2"/>
          <p:cNvSpPr txBox="1">
            <a:spLocks noGrp="1"/>
          </p:cNvSpPr>
          <p:nvPr>
            <p:ph type="body" idx="1"/>
          </p:nvPr>
        </p:nvSpPr>
        <p:spPr>
          <a:xfrm>
            <a:off x="849957" y="2979609"/>
            <a:ext cx="10459172" cy="178012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ormAutofit/>
          </a:bodyPr>
          <a:lstStyle/>
          <a:p>
            <a:pPr marL="0" indent="0">
              <a:buNone/>
            </a:pPr>
            <a:r>
              <a:rPr lang="en-US" dirty="0">
                <a:ln w="22225">
                  <a:solidFill>
                    <a:srgbClr val="FFFFFF"/>
                  </a:solidFill>
                  <a:prstDash val="solid"/>
                </a:ln>
                <a:solidFill>
                  <a:srgbClr val="FFFFFF"/>
                </a:solidFill>
                <a:latin typeface="Times New Roman" charset="0"/>
                <a:ea typeface="Times New Roman" charset="0"/>
                <a:cs typeface="Times New Roman" charset="0"/>
              </a:rPr>
              <a:t>https://github.com/duozhanggithub/HuanIN_Lecture/tree/master/HuanIn_Lecture_7</a:t>
            </a:r>
          </a:p>
        </p:txBody>
      </p:sp>
      <p:grpSp>
        <p:nvGrpSpPr>
          <p:cNvPr id="213" name="Group 32"/>
          <p:cNvGrpSpPr/>
          <p:nvPr/>
        </p:nvGrpSpPr>
        <p:grpSpPr>
          <a:xfrm>
            <a:off x="8939031" y="-32431"/>
            <a:ext cx="3145240" cy="2130695"/>
            <a:chOff x="0" y="0"/>
            <a:chExt cx="3145239" cy="2130693"/>
          </a:xfrm>
        </p:grpSpPr>
        <p:pic>
          <p:nvPicPr>
            <p:cNvPr id="211" name="Picture 33" descr="Picture 33"/>
            <p:cNvPicPr>
              <a:picLocks noChangeAspect="1"/>
            </p:cNvPicPr>
            <p:nvPr/>
          </p:nvPicPr>
          <p:blipFill>
            <a:blip r:embed="rId2"/>
            <a:stretch>
              <a:fillRect/>
            </a:stretch>
          </p:blipFill>
          <p:spPr>
            <a:xfrm>
              <a:off x="0" y="0"/>
              <a:ext cx="2130694" cy="2130694"/>
            </a:xfrm>
            <a:prstGeom prst="rect">
              <a:avLst/>
            </a:prstGeom>
            <a:ln w="12700" cap="flat">
              <a:noFill/>
              <a:miter lim="400000"/>
            </a:ln>
            <a:effectLst/>
          </p:spPr>
        </p:pic>
        <p:sp>
          <p:nvSpPr>
            <p:cNvPr id="212" name="TextBox 34"/>
            <p:cNvSpPr txBox="1"/>
            <p:nvPr/>
          </p:nvSpPr>
          <p:spPr>
            <a:xfrm>
              <a:off x="1594954" y="742179"/>
              <a:ext cx="1550286" cy="726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t>学院</a:t>
              </a:r>
            </a:p>
          </p:txBody>
        </p:sp>
      </p:grpSp>
      <p:sp>
        <p:nvSpPr>
          <p:cNvPr id="7" name="TextBox 6"/>
          <p:cNvSpPr txBox="1"/>
          <p:nvPr/>
        </p:nvSpPr>
        <p:spPr>
          <a:xfrm>
            <a:off x="12192000" y="821410"/>
            <a:ext cx="3120325"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标题字号：</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40</a:t>
            </a:r>
          </a:p>
          <a:p>
            <a:pPr marL="0" marR="0" indent="0" algn="l" defTabSz="457200" rtl="0" fontAlgn="auto" latinLnBrk="0" hangingPunct="0">
              <a:lnSpc>
                <a:spcPct val="100000"/>
              </a:lnSpc>
              <a:spcBef>
                <a:spcPts val="0"/>
              </a:spcBef>
              <a:spcAft>
                <a:spcPts val="0"/>
              </a:spcAft>
              <a:buClrTx/>
              <a:buSzTx/>
              <a:buFontTx/>
              <a:buNone/>
              <a:tabLst/>
            </a:pPr>
            <a:r>
              <a:rPr lang="zh-CN" altLang="en-US" dirty="0"/>
              <a:t>副标题字号：</a:t>
            </a:r>
            <a:r>
              <a:rPr lang="en-US" altLang="zh-CN" dirty="0"/>
              <a:t>24</a:t>
            </a:r>
            <a:r>
              <a:rPr lang="zh-CN" altLang="en-US" dirty="0"/>
              <a:t>或</a:t>
            </a:r>
            <a:r>
              <a:rPr lang="en-US" altLang="zh-CN" dirty="0"/>
              <a:t>20</a:t>
            </a:r>
            <a:r>
              <a:rPr lang="zh-CN" altLang="en-US" dirty="0"/>
              <a:t> </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lang="zh-CN" altLang="en-US" dirty="0"/>
              <a:t>（根据长短调整）</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小标题</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内容字号：</a:t>
            </a:r>
            <a:r>
              <a:rPr lang="en-US" altLang="zh-CN" dirty="0"/>
              <a:t>20</a:t>
            </a:r>
            <a:r>
              <a:rPr lang="zh-CN" altLang="en-US" dirty="0"/>
              <a:t>或</a:t>
            </a:r>
            <a:r>
              <a:rPr lang="en-US" altLang="zh-CN" dirty="0"/>
              <a:t>18</a:t>
            </a:r>
            <a:r>
              <a:rPr lang="zh-CN" altLang="en-US" dirty="0"/>
              <a:t> （根据长短调整）</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lang="zh-CN" altLang="en-US" dirty="0"/>
              <a:t>中文字体：宋体</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英文字体：</a:t>
            </a:r>
            <a:endParaRPr kumimoji="0" lang="en-US" altLang="zh-CN"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Times</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 </a:t>
            </a:r>
            <a:r>
              <a:rPr lang="en-US" altLang="zh-CN" dirty="0"/>
              <a:t>New</a:t>
            </a:r>
            <a:r>
              <a:rPr lang="zh-CN" altLang="en-US" dirty="0"/>
              <a:t> </a:t>
            </a:r>
            <a:r>
              <a:rPr lang="en-US" altLang="zh-CN" dirty="0"/>
              <a:t>Roman</a:t>
            </a:r>
            <a:r>
              <a:rPr lang="zh-CN" altLang="en-US" dirty="0"/>
              <a:t> </a:t>
            </a:r>
            <a:r>
              <a:rPr lang="en-US" altLang="zh-CN" dirty="0"/>
              <a:t>/</a:t>
            </a:r>
            <a:r>
              <a:rPr lang="zh-CN" altLang="en-US" dirty="0"/>
              <a:t> </a:t>
            </a:r>
            <a:r>
              <a:rPr lang="en-US" altLang="zh-CN" dirty="0"/>
              <a:t>Calibri</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插入新的</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PPT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请右键选择“复制当前</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PPT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”或“</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duplicate</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 </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slide</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a:t>
            </a: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32"/>
          <p:cNvGrpSpPr/>
          <p:nvPr/>
        </p:nvGrpSpPr>
        <p:grpSpPr>
          <a:xfrm>
            <a:off x="8939031" y="-32431"/>
            <a:ext cx="3145240" cy="2130695"/>
            <a:chOff x="0" y="0"/>
            <a:chExt cx="3145239" cy="2130693"/>
          </a:xfrm>
        </p:grpSpPr>
        <p:pic>
          <p:nvPicPr>
            <p:cNvPr id="211" name="Picture 33" descr="Picture 33"/>
            <p:cNvPicPr>
              <a:picLocks noChangeAspect="1"/>
            </p:cNvPicPr>
            <p:nvPr/>
          </p:nvPicPr>
          <p:blipFill>
            <a:blip r:embed="rId2"/>
            <a:stretch>
              <a:fillRect/>
            </a:stretch>
          </p:blipFill>
          <p:spPr>
            <a:xfrm>
              <a:off x="0" y="0"/>
              <a:ext cx="2130694" cy="2130694"/>
            </a:xfrm>
            <a:prstGeom prst="rect">
              <a:avLst/>
            </a:prstGeom>
            <a:ln w="12700" cap="flat">
              <a:noFill/>
              <a:miter lim="400000"/>
            </a:ln>
            <a:effectLst/>
          </p:spPr>
        </p:pic>
        <p:sp>
          <p:nvSpPr>
            <p:cNvPr id="212" name="TextBox 34"/>
            <p:cNvSpPr txBox="1"/>
            <p:nvPr/>
          </p:nvSpPr>
          <p:spPr>
            <a:xfrm>
              <a:off x="1594954" y="742179"/>
              <a:ext cx="1550286" cy="726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3600">
                  <a:latin typeface="LiHei Pro Medium"/>
                  <a:ea typeface="LiHei Pro Medium"/>
                  <a:cs typeface="LiHei Pro Medium"/>
                  <a:sym typeface="LiHei Pro Medium"/>
                </a:defRPr>
              </a:lvl1pPr>
            </a:lstStyle>
            <a:p>
              <a:r>
                <a:t>学院</a:t>
              </a:r>
            </a:p>
          </p:txBody>
        </p:sp>
      </p:grpSp>
      <p:sp>
        <p:nvSpPr>
          <p:cNvPr id="7" name="TextBox 6"/>
          <p:cNvSpPr txBox="1"/>
          <p:nvPr/>
        </p:nvSpPr>
        <p:spPr>
          <a:xfrm>
            <a:off x="12192000" y="821410"/>
            <a:ext cx="3120325"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标题字号：</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40</a:t>
            </a:r>
          </a:p>
          <a:p>
            <a:pPr marL="0" marR="0" indent="0" algn="l" defTabSz="457200" rtl="0" fontAlgn="auto" latinLnBrk="0" hangingPunct="0">
              <a:lnSpc>
                <a:spcPct val="100000"/>
              </a:lnSpc>
              <a:spcBef>
                <a:spcPts val="0"/>
              </a:spcBef>
              <a:spcAft>
                <a:spcPts val="0"/>
              </a:spcAft>
              <a:buClrTx/>
              <a:buSzTx/>
              <a:buFontTx/>
              <a:buNone/>
              <a:tabLst/>
            </a:pPr>
            <a:r>
              <a:rPr lang="zh-CN" altLang="en-US" dirty="0"/>
              <a:t>副标题字号：</a:t>
            </a:r>
            <a:r>
              <a:rPr lang="en-US" altLang="zh-CN" dirty="0"/>
              <a:t>24</a:t>
            </a:r>
            <a:r>
              <a:rPr lang="zh-CN" altLang="en-US" dirty="0"/>
              <a:t>或</a:t>
            </a:r>
            <a:r>
              <a:rPr lang="en-US" altLang="zh-CN" dirty="0"/>
              <a:t>20</a:t>
            </a:r>
            <a:r>
              <a:rPr lang="zh-CN" altLang="en-US" dirty="0"/>
              <a:t> </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lang="zh-CN" altLang="en-US" dirty="0"/>
              <a:t>（根据长短调整）</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小标题</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内容字号：</a:t>
            </a:r>
            <a:r>
              <a:rPr lang="en-US" altLang="zh-CN" dirty="0"/>
              <a:t>20</a:t>
            </a:r>
            <a:r>
              <a:rPr lang="zh-CN" altLang="en-US" dirty="0"/>
              <a:t>或</a:t>
            </a:r>
            <a:r>
              <a:rPr lang="en-US" altLang="zh-CN" dirty="0"/>
              <a:t>18</a:t>
            </a:r>
            <a:r>
              <a:rPr lang="zh-CN" altLang="en-US" dirty="0"/>
              <a:t> （根据长短调整）</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lang="zh-CN" altLang="en-US" dirty="0"/>
              <a:t>中文字体：宋体</a:t>
            </a:r>
            <a:endParaRPr lang="en-US" altLang="zh-CN"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英文字体：</a:t>
            </a:r>
            <a:endParaRPr kumimoji="0" lang="en-US" altLang="zh-CN" sz="1800" b="0" i="0" u="none" strike="noStrike" cap="none" spc="0" normalizeH="0" baseline="0" dirty="0">
              <a:ln>
                <a:noFill/>
              </a:ln>
              <a:solidFill>
                <a:srgbClr val="000000"/>
              </a:solidFill>
              <a:effectLst/>
              <a:uFillTx/>
              <a:latin typeface="+mn-lt"/>
              <a:ea typeface="+mn-ea"/>
              <a:cs typeface="+mn-cs"/>
              <a:sym typeface="Century Gothic"/>
            </a:endParaRPr>
          </a:p>
          <a:p>
            <a:pPr marL="0" marR="0" indent="0" algn="l" defTabSz="4572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Times</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 </a:t>
            </a:r>
            <a:r>
              <a:rPr lang="en-US" altLang="zh-CN" dirty="0"/>
              <a:t>New</a:t>
            </a:r>
            <a:r>
              <a:rPr lang="zh-CN" altLang="en-US" dirty="0"/>
              <a:t> </a:t>
            </a:r>
            <a:r>
              <a:rPr lang="en-US" altLang="zh-CN" dirty="0"/>
              <a:t>Roman</a:t>
            </a:r>
            <a:r>
              <a:rPr lang="zh-CN" altLang="en-US" dirty="0"/>
              <a:t> </a:t>
            </a:r>
            <a:r>
              <a:rPr lang="en-US" altLang="zh-CN" dirty="0"/>
              <a:t>/</a:t>
            </a:r>
            <a:r>
              <a:rPr lang="zh-CN" altLang="en-US" dirty="0"/>
              <a:t> </a:t>
            </a:r>
            <a:r>
              <a:rPr lang="en-US" altLang="zh-CN" dirty="0"/>
              <a:t>Calibri</a:t>
            </a:r>
          </a:p>
          <a:p>
            <a:pPr marL="0" marR="0" indent="0" algn="l" defTabSz="457200" rtl="0" fontAlgn="auto" latinLnBrk="0" hangingPunct="0">
              <a:lnSpc>
                <a:spcPct val="100000"/>
              </a:lnSpc>
              <a:spcBef>
                <a:spcPts val="0"/>
              </a:spcBef>
              <a:spcAft>
                <a:spcPts val="0"/>
              </a:spcAft>
              <a:buClrTx/>
              <a:buSzTx/>
              <a:buFontTx/>
              <a:buNone/>
              <a:tabLst/>
            </a:pPr>
            <a:endParaRPr lang="en-US" dirty="0"/>
          </a:p>
          <a:p>
            <a:pPr marL="0" marR="0" indent="0" algn="l" defTabSz="4572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插入新的</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PPT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请右键选择“复制当前</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PPT</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”或“</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duplicate</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 </a:t>
            </a:r>
            <a:r>
              <a:rPr kumimoji="0" lang="en-US" altLang="zh-CN" sz="1800" b="0" i="0" u="none" strike="noStrike" cap="none" spc="0" normalizeH="0" baseline="0" dirty="0">
                <a:ln>
                  <a:noFill/>
                </a:ln>
                <a:solidFill>
                  <a:srgbClr val="000000"/>
                </a:solidFill>
                <a:effectLst/>
                <a:uFillTx/>
                <a:latin typeface="+mn-lt"/>
                <a:ea typeface="+mn-ea"/>
                <a:cs typeface="+mn-cs"/>
                <a:sym typeface="Century Gothic"/>
              </a:rPr>
              <a:t>slide</a:t>
            </a:r>
            <a:r>
              <a:rPr kumimoji="0" lang="zh-CN" altLang="en-US" sz="1800" b="0" i="0" u="none" strike="noStrike" cap="none" spc="0" normalizeH="0" baseline="0" dirty="0">
                <a:ln>
                  <a:noFill/>
                </a:ln>
                <a:solidFill>
                  <a:srgbClr val="000000"/>
                </a:solidFill>
                <a:effectLst/>
                <a:uFillTx/>
                <a:latin typeface="+mn-lt"/>
                <a:ea typeface="+mn-ea"/>
                <a:cs typeface="+mn-cs"/>
                <a:sym typeface="Century Gothic"/>
              </a:rPr>
              <a:t>”</a:t>
            </a:r>
            <a:endParaRPr kumimoji="0" lang="en-US" sz="1800" b="0" i="0" u="none" strike="noStrike" cap="none" spc="0" normalizeH="0" baseline="0" dirty="0">
              <a:ln>
                <a:noFill/>
              </a:ln>
              <a:solidFill>
                <a:srgbClr val="000000"/>
              </a:solidFill>
              <a:effectLst/>
              <a:uFillTx/>
              <a:latin typeface="+mn-lt"/>
              <a:ea typeface="+mn-ea"/>
              <a:cs typeface="+mn-cs"/>
              <a:sym typeface="Century Gothic"/>
            </a:endParaRPr>
          </a:p>
        </p:txBody>
      </p:sp>
      <p:sp>
        <p:nvSpPr>
          <p:cNvPr id="8" name="标题 1">
            <a:extLst>
              <a:ext uri="{FF2B5EF4-FFF2-40B4-BE49-F238E27FC236}">
                <a16:creationId xmlns:a16="http://schemas.microsoft.com/office/drawing/2014/main" id="{61A4914C-C34B-44CA-91AD-EF2C8F5563AE}"/>
              </a:ext>
            </a:extLst>
          </p:cNvPr>
          <p:cNvSpPr txBox="1">
            <a:spLocks noGrp="1"/>
          </p:cNvSpPr>
          <p:nvPr>
            <p:ph type="title"/>
          </p:nvPr>
        </p:nvSpPr>
        <p:spPr>
          <a:xfrm>
            <a:off x="450021" y="311553"/>
            <a:ext cx="10572000" cy="970450"/>
          </a:xfrm>
          <a:prstGeom prst="rect">
            <a:avLst/>
          </a:prstGeom>
        </p:spPr>
        <p:txBody>
          <a:bodyPr>
            <a:normAutofit/>
          </a:bodyPr>
          <a:lstStyle>
            <a:lvl1pPr>
              <a:defRPr>
                <a:latin typeface="+mj-lt"/>
                <a:ea typeface="+mj-ea"/>
                <a:cs typeface="+mj-cs"/>
                <a:sym typeface="Helvetica"/>
              </a:defRPr>
            </a:lvl1pPr>
          </a:lstStyle>
          <a:p>
            <a:pPr>
              <a:defRPr>
                <a:latin typeface="+mn-lt"/>
                <a:ea typeface="+mn-ea"/>
                <a:cs typeface="+mn-cs"/>
                <a:sym typeface="Century Gothic"/>
              </a:defRPr>
            </a:pPr>
            <a:r>
              <a:rPr lang="zh-CN" altLang="en-US" dirty="0">
                <a:latin typeface="Times New Roman" panose="02020603050405020304" pitchFamily="18" charset="0"/>
                <a:cs typeface="Times New Roman" panose="02020603050405020304" pitchFamily="18" charset="0"/>
                <a:sym typeface="Century Gothic"/>
              </a:rPr>
              <a:t>数值模型 </a:t>
            </a:r>
            <a:r>
              <a:rPr lang="en-US" altLang="zh-CN" dirty="0">
                <a:latin typeface="Times New Roman" panose="02020603050405020304" pitchFamily="18" charset="0"/>
                <a:cs typeface="Times New Roman" panose="02020603050405020304" pitchFamily="18" charset="0"/>
                <a:sym typeface="Century Gothic"/>
              </a:rPr>
              <a:t>V.S. </a:t>
            </a:r>
            <a:r>
              <a:rPr lang="zh-CN" altLang="en-US" dirty="0">
                <a:latin typeface="Times New Roman" panose="02020603050405020304" pitchFamily="18" charset="0"/>
                <a:cs typeface="Times New Roman" panose="02020603050405020304" pitchFamily="18" charset="0"/>
                <a:sym typeface="Century Gothic"/>
              </a:rPr>
              <a:t>机器学习</a:t>
            </a:r>
            <a:endParaRPr dirty="0">
              <a:latin typeface="Times New Roman" panose="02020603050405020304" pitchFamily="18" charset="0"/>
              <a:cs typeface="Times New Roman" panose="02020603050405020304" pitchFamily="18" charset="0"/>
              <a:sym typeface="Helvetica"/>
            </a:endParaRPr>
          </a:p>
        </p:txBody>
      </p:sp>
      <p:graphicFrame>
        <p:nvGraphicFramePr>
          <p:cNvPr id="24" name="Content Placeholder 6">
            <a:extLst>
              <a:ext uri="{FF2B5EF4-FFF2-40B4-BE49-F238E27FC236}">
                <a16:creationId xmlns:a16="http://schemas.microsoft.com/office/drawing/2014/main" id="{A7242A11-2985-474C-9B7C-2D707B66BB2E}"/>
              </a:ext>
            </a:extLst>
          </p:cNvPr>
          <p:cNvGraphicFramePr>
            <a:graphicFrameLocks/>
          </p:cNvGraphicFramePr>
          <p:nvPr>
            <p:extLst>
              <p:ext uri="{D42A27DB-BD31-4B8C-83A1-F6EECF244321}">
                <p14:modId xmlns:p14="http://schemas.microsoft.com/office/powerpoint/2010/main" val="955552228"/>
              </p:ext>
            </p:extLst>
          </p:nvPr>
        </p:nvGraphicFramePr>
        <p:xfrm>
          <a:off x="450021" y="2259232"/>
          <a:ext cx="11291957" cy="4346742"/>
        </p:xfrm>
        <a:graphic>
          <a:graphicData uri="http://schemas.openxmlformats.org/drawingml/2006/table">
            <a:tbl>
              <a:tblPr firstRow="1" firstCol="1" bandRow="1">
                <a:tableStyleId>{4C3C2611-4C71-4FC5-86AE-919BDF0F9419}</a:tableStyleId>
              </a:tblPr>
              <a:tblGrid>
                <a:gridCol w="1652291">
                  <a:extLst>
                    <a:ext uri="{9D8B030D-6E8A-4147-A177-3AD203B41FA5}">
                      <a16:colId xmlns:a16="http://schemas.microsoft.com/office/drawing/2014/main" val="2551629676"/>
                    </a:ext>
                  </a:extLst>
                </a:gridCol>
                <a:gridCol w="4701544">
                  <a:extLst>
                    <a:ext uri="{9D8B030D-6E8A-4147-A177-3AD203B41FA5}">
                      <a16:colId xmlns:a16="http://schemas.microsoft.com/office/drawing/2014/main" val="355469396"/>
                    </a:ext>
                  </a:extLst>
                </a:gridCol>
                <a:gridCol w="4938122">
                  <a:extLst>
                    <a:ext uri="{9D8B030D-6E8A-4147-A177-3AD203B41FA5}">
                      <a16:colId xmlns:a16="http://schemas.microsoft.com/office/drawing/2014/main" val="3802570697"/>
                    </a:ext>
                  </a:extLst>
                </a:gridCol>
              </a:tblGrid>
              <a:tr h="272344">
                <a:tc>
                  <a:txBody>
                    <a:bodyPr/>
                    <a:lstStyle/>
                    <a:p>
                      <a:pPr marL="0" marR="0" indent="0" algn="ctr" defTabSz="457200" rtl="0" eaLnBrk="1" fontAlgn="auto" latinLnBrk="0" hangingPunct="1">
                        <a:lnSpc>
                          <a:spcPct val="100000"/>
                        </a:lnSpc>
                        <a:spcBef>
                          <a:spcPts val="600"/>
                        </a:spcBef>
                        <a:spcAft>
                          <a:spcPts val="0"/>
                        </a:spcAft>
                        <a:buClr>
                          <a:schemeClr val="accent1"/>
                        </a:buClr>
                        <a:buSzPct val="100000"/>
                        <a:buFontTx/>
                        <a:buNone/>
                        <a:tabLst/>
                      </a:pPr>
                      <a:r>
                        <a:rPr kumimoji="0" 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 </a:t>
                      </a:r>
                    </a:p>
                  </a:txBody>
                  <a:tcPr marL="28639" marR="28639" marT="0" marB="0" anchor="ctr"/>
                </a:tc>
                <a:tc>
                  <a:txBody>
                    <a:bodyPr/>
                    <a:lstStyle/>
                    <a:p>
                      <a:pPr marL="0" marR="0" indent="0" algn="ctr"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数值模型</a:t>
                      </a:r>
                      <a:endParaRPr kumimoji="0" 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ctr"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深度学习</a:t>
                      </a:r>
                      <a:r>
                        <a:rPr kumimoji="0" lang="en-US" altLang="zh-CN"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a:t>
                      </a:r>
                      <a:r>
                        <a:rPr kumimoji="0" lang="zh-CN" alt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机器学习</a:t>
                      </a:r>
                      <a:endParaRPr kumimoji="0" 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extLst>
                  <a:ext uri="{0D108BD9-81ED-4DB2-BD59-A6C34878D82A}">
                    <a16:rowId xmlns:a16="http://schemas.microsoft.com/office/drawing/2014/main" val="3482988242"/>
                  </a:ext>
                </a:extLst>
              </a:tr>
              <a:tr h="1513024">
                <a:tc>
                  <a:txBody>
                    <a:bodyPr/>
                    <a:lstStyle/>
                    <a:p>
                      <a:pPr marL="0" marR="0" indent="0" algn="ctr"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基础原理</a:t>
                      </a:r>
                      <a:endParaRPr kumimoji="0" 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不同的偏微分方程：</a:t>
                      </a:r>
                      <a:endPar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p>
                      <a:pPr marL="0" marR="0" lvl="1"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管网：圣维南方程</a:t>
                      </a:r>
                      <a:endPar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p>
                      <a:pPr marL="0" marR="0" lvl="1"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CFD</a:t>
                      </a: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a:t>
                      </a:r>
                      <a:r>
                        <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NS</a:t>
                      </a: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方程，湍流，多相流</a:t>
                      </a:r>
                      <a:endPar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p>
                      <a:pPr marL="0" marR="0" lvl="1"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地下水：达西定律</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数值方法</a:t>
                      </a:r>
                      <a:r>
                        <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(FDM, FVM, FEM…)</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统计</a:t>
                      </a:r>
                      <a:r>
                        <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 </a:t>
                      </a: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概率</a:t>
                      </a:r>
                      <a:r>
                        <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a:t>
                      </a:r>
                    </a:p>
                  </a:txBody>
                  <a:tcPr marL="28639" marR="28639" marT="0" marB="0" anchor="ctr"/>
                </a:tc>
                <a:extLst>
                  <a:ext uri="{0D108BD9-81ED-4DB2-BD59-A6C34878D82A}">
                    <a16:rowId xmlns:a16="http://schemas.microsoft.com/office/drawing/2014/main" val="1210743542"/>
                  </a:ext>
                </a:extLst>
              </a:tr>
              <a:tr h="731276">
                <a:tc>
                  <a:txBody>
                    <a:bodyPr/>
                    <a:lstStyle/>
                    <a:p>
                      <a:pPr marL="0" marR="0" indent="0" algn="ctr"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模型构建</a:t>
                      </a:r>
                      <a:endParaRPr kumimoji="0" 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复杂，耗时间</a:t>
                      </a:r>
                      <a:endPar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p>
                      <a:pPr marL="0" marR="0" lvl="0" indent="0" algn="l" defTabSz="457200" rtl="0" eaLnBrk="1" fontAlgn="auto" latinLnBrk="0" hangingPunct="1">
                        <a:lnSpc>
                          <a:spcPct val="100000"/>
                        </a:lnSpc>
                        <a:spcBef>
                          <a:spcPts val="600"/>
                        </a:spcBef>
                        <a:spcAft>
                          <a:spcPts val="0"/>
                        </a:spcAft>
                        <a:buClr>
                          <a:schemeClr val="accent1"/>
                        </a:buClr>
                        <a:buSzPct val="100000"/>
                        <a:buFontTx/>
                        <a:buNone/>
                        <a:tabLst/>
                        <a:defRPr/>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对专业知识和被模拟对象的清晰了解</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相对容易，模型直接从数据当中进行推断</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extLst>
                  <a:ext uri="{0D108BD9-81ED-4DB2-BD59-A6C34878D82A}">
                    <a16:rowId xmlns:a16="http://schemas.microsoft.com/office/drawing/2014/main" val="362430590"/>
                  </a:ext>
                </a:extLst>
              </a:tr>
              <a:tr h="707975">
                <a:tc>
                  <a:txBody>
                    <a:bodyPr/>
                    <a:lstStyle/>
                    <a:p>
                      <a:pPr marL="0" marR="0" indent="0" algn="ctr"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模型校准</a:t>
                      </a:r>
                      <a:endParaRPr kumimoji="0" 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lvl="0" indent="0" algn="l" defTabSz="457200" rtl="0" eaLnBrk="1" fontAlgn="auto" latinLnBrk="0" hangingPunct="1">
                        <a:lnSpc>
                          <a:spcPct val="100000"/>
                        </a:lnSpc>
                        <a:spcBef>
                          <a:spcPts val="600"/>
                        </a:spcBef>
                        <a:spcAft>
                          <a:spcPts val="0"/>
                        </a:spcAft>
                        <a:buClr>
                          <a:schemeClr val="accent1"/>
                        </a:buClr>
                        <a:buSzPct val="100000"/>
                        <a:buFontTx/>
                        <a:buNone/>
                        <a:tabLst/>
                        <a:defRPr/>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复杂，耗时间，需要就各物理参数，数值手段的参数等进行手动调整</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也十分复杂，但较数值模型来说较为简单</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extLst>
                  <a:ext uri="{0D108BD9-81ED-4DB2-BD59-A6C34878D82A}">
                    <a16:rowId xmlns:a16="http://schemas.microsoft.com/office/drawing/2014/main" val="163843097"/>
                  </a:ext>
                </a:extLst>
              </a:tr>
              <a:tr h="504323">
                <a:tc>
                  <a:txBody>
                    <a:bodyPr/>
                    <a:lstStyle/>
                    <a:p>
                      <a:pPr marL="0" marR="0" indent="0" algn="ctr"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模型的计算</a:t>
                      </a:r>
                      <a:endParaRPr kumimoji="0" 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较慢</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模型训练时也许耗时较多，但用于实时计算时较快</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extLst>
                  <a:ext uri="{0D108BD9-81ED-4DB2-BD59-A6C34878D82A}">
                    <a16:rowId xmlns:a16="http://schemas.microsoft.com/office/drawing/2014/main" val="1508983829"/>
                  </a:ext>
                </a:extLst>
              </a:tr>
              <a:tr h="574368">
                <a:tc>
                  <a:txBody>
                    <a:bodyPr/>
                    <a:lstStyle/>
                    <a:p>
                      <a:pPr marL="0" marR="0" indent="0" algn="ctr"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应用场景</a:t>
                      </a:r>
                      <a:endParaRPr kumimoji="0" lang="en-US" sz="2000" b="1" i="0" u="none" strike="noStrike" cap="none" spc="0" normalizeH="0" baseline="0" dirty="0">
                        <a:ln>
                          <a:noFill/>
                        </a:ln>
                        <a:solidFill>
                          <a:srgbClr val="FFFFFF"/>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Scenario based </a:t>
                      </a: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模拟</a:t>
                      </a:r>
                      <a:endPar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建设之前的设计，建设后的</a:t>
                      </a:r>
                      <a:r>
                        <a:rPr kumimoji="0" lang="en-US" altLang="zh-CN"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trouble shooting</a:t>
                      </a: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等</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tc>
                  <a:txBody>
                    <a:bodyPr/>
                    <a:lstStyle/>
                    <a:p>
                      <a:pPr marL="0" marR="0" indent="0" algn="l" defTabSz="457200" rtl="0" eaLnBrk="1" fontAlgn="auto" latinLnBrk="0" hangingPunct="1">
                        <a:lnSpc>
                          <a:spcPct val="100000"/>
                        </a:lnSpc>
                        <a:spcBef>
                          <a:spcPts val="600"/>
                        </a:spcBef>
                        <a:spcAft>
                          <a:spcPts val="0"/>
                        </a:spcAft>
                        <a:buClr>
                          <a:schemeClr val="accent1"/>
                        </a:buClr>
                        <a:buSzPct val="100000"/>
                        <a:buFontTx/>
                        <a:buNone/>
                        <a:tabLst/>
                      </a:pPr>
                      <a:r>
                        <a:rPr kumimoji="0" lang="zh-CN" alt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rPr>
                        <a:t>智能控制，对实时性要求较高的场景等</a:t>
                      </a:r>
                      <a:endParaRPr kumimoji="0" lang="en-US" sz="1600" b="0" i="0" u="none" strike="noStrike" cap="none" spc="0" normalizeH="0" baseline="0" dirty="0">
                        <a:ln>
                          <a:noFill/>
                        </a:ln>
                        <a:solidFill>
                          <a:schemeClr val="tx1"/>
                        </a:solidFill>
                        <a:effectLst/>
                        <a:uFillTx/>
                        <a:latin typeface="Times New Roman" panose="02020603050405020304" pitchFamily="18" charset="0"/>
                        <a:ea typeface="宋体" panose="02010600030101010101" pitchFamily="2" charset="-122"/>
                        <a:cs typeface="Times New Roman" panose="02020603050405020304" pitchFamily="18" charset="0"/>
                        <a:sym typeface="Century Gothic"/>
                      </a:endParaRPr>
                    </a:p>
                  </a:txBody>
                  <a:tcPr marL="28639" marR="28639" marT="0" marB="0" anchor="ctr"/>
                </a:tc>
                <a:extLst>
                  <a:ext uri="{0D108BD9-81ED-4DB2-BD59-A6C34878D82A}">
                    <a16:rowId xmlns:a16="http://schemas.microsoft.com/office/drawing/2014/main" val="2225486948"/>
                  </a:ext>
                </a:extLst>
              </a:tr>
            </a:tbl>
          </a:graphicData>
        </a:graphic>
      </p:graphicFrame>
    </p:spTree>
    <p:extLst>
      <p:ext uri="{BB962C8B-B14F-4D97-AF65-F5344CB8AC3E}">
        <p14:creationId xmlns:p14="http://schemas.microsoft.com/office/powerpoint/2010/main" val="55486330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8A78D8-435B-4A91-B84D-46C51D565BA8}"/>
              </a:ext>
            </a:extLst>
          </p:cNvPr>
          <p:cNvSpPr/>
          <p:nvPr/>
        </p:nvSpPr>
        <p:spPr>
          <a:xfrm>
            <a:off x="6645757" y="4239291"/>
            <a:ext cx="4736242" cy="2618709"/>
          </a:xfrm>
          <a:prstGeom prst="rect">
            <a:avLst/>
          </a:prstGeom>
          <a:solidFill>
            <a:srgbClr val="FFFFFF"/>
          </a:solidFill>
          <a:ln w="15875" cap="rnd">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entury Gothic"/>
            </a:endParaRPr>
          </a:p>
        </p:txBody>
      </p:sp>
      <p:sp>
        <p:nvSpPr>
          <p:cNvPr id="4" name="Title 3">
            <a:extLst>
              <a:ext uri="{FF2B5EF4-FFF2-40B4-BE49-F238E27FC236}">
                <a16:creationId xmlns:a16="http://schemas.microsoft.com/office/drawing/2014/main" id="{2DCF68D7-DCE4-4525-90DA-E8E5F4A6BC7D}"/>
              </a:ext>
            </a:extLst>
          </p:cNvPr>
          <p:cNvSpPr>
            <a:spLocks noGrp="1"/>
          </p:cNvSpPr>
          <p:nvPr>
            <p:ph type="title"/>
          </p:nvPr>
        </p:nvSpPr>
        <p:spPr>
          <a:xfrm>
            <a:off x="581399" y="281743"/>
            <a:ext cx="10572000" cy="970450"/>
          </a:xfrm>
        </p:spPr>
        <p:txBody>
          <a:bodyPr>
            <a:normAutofit/>
          </a:bodyPr>
          <a:lstStyle/>
          <a:p>
            <a:r>
              <a:rPr lang="zh-CN" altLang="en-US" dirty="0">
                <a:latin typeface="Times New Roman" panose="02020603050405020304" pitchFamily="18" charset="0"/>
                <a:cs typeface="Times New Roman" panose="02020603050405020304" pitchFamily="18" charset="0"/>
              </a:rPr>
              <a:t>从模型到可用的软件</a:t>
            </a:r>
            <a:endParaRPr lang="zh-CN" altLang="en-US" dirty="0"/>
          </a:p>
        </p:txBody>
      </p:sp>
      <p:pic>
        <p:nvPicPr>
          <p:cNvPr id="7" name="Picture 10" descr="âwater anomaly detection machine learningâçå¾çæç´¢ç»æ">
            <a:extLst>
              <a:ext uri="{FF2B5EF4-FFF2-40B4-BE49-F238E27FC236}">
                <a16:creationId xmlns:a16="http://schemas.microsoft.com/office/drawing/2014/main" id="{0B51F2FC-7FA2-4E81-BC3A-A8DF37450C5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01" b="2"/>
          <a:stretch/>
        </p:blipFill>
        <p:spPr bwMode="auto">
          <a:xfrm>
            <a:off x="6645757" y="1593232"/>
            <a:ext cx="4736242" cy="265103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AD9B80C-2F89-45C1-A94B-99CF2C491FA5}"/>
              </a:ext>
            </a:extLst>
          </p:cNvPr>
          <p:cNvSpPr txBox="1">
            <a:spLocks/>
          </p:cNvSpPr>
          <p:nvPr/>
        </p:nvSpPr>
        <p:spPr>
          <a:xfrm>
            <a:off x="328411" y="2214465"/>
            <a:ext cx="5966601" cy="1917115"/>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gn="just"/>
            <a:r>
              <a:rPr lang="zh-CN" altLang="en-US" sz="2000" dirty="0">
                <a:latin typeface="Times New Roman" panose="02020603050405020304" pitchFamily="18" charset="0"/>
                <a:cs typeface="Times New Roman" panose="02020603050405020304" pitchFamily="18" charset="0"/>
              </a:rPr>
              <a:t>数值模型：实时应用较为困难，因其校准比较耗时、需要人工运行且计算成本较高</a:t>
            </a:r>
            <a:endParaRPr lang="en-US"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机器学习：适用于实时应用，并且同样适用于没有明确的物理方程可用的情况，因为机器学习技术可以仅凭数据就可以预测输入 </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输出关系</a:t>
            </a:r>
            <a:endParaRPr lang="en-US" sz="2800" dirty="0"/>
          </a:p>
        </p:txBody>
      </p:sp>
      <p:pic>
        <p:nvPicPr>
          <p:cNvPr id="9" name="Picture 4" descr="âapi database applicationâçå¾çæç´¢ç»æ">
            <a:extLst>
              <a:ext uri="{FF2B5EF4-FFF2-40B4-BE49-F238E27FC236}">
                <a16:creationId xmlns:a16="http://schemas.microsoft.com/office/drawing/2014/main" id="{5AF5F6CD-24F1-4CDD-AFC6-31C4B35E7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177" y="4378147"/>
            <a:ext cx="4325457" cy="2181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cdn.vox-cdn.com/thumbor/adik9cpvEETujseHAWrinv8dB7A=/0x0:513x1000/1200x0/filters:focal(0x0:513x1000):no_upscale()/cdn.vox-cdn.com/uploads/chorus_asset/file/13151861/pastedImage0_eUy0B8l.max_1000x1000.png">
            <a:extLst>
              <a:ext uri="{FF2B5EF4-FFF2-40B4-BE49-F238E27FC236}">
                <a16:creationId xmlns:a16="http://schemas.microsoft.com/office/drawing/2014/main" id="{B3B88B34-5721-4FF1-A094-3AC73881875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7" b="572"/>
          <a:stretch/>
        </p:blipFill>
        <p:spPr bwMode="auto">
          <a:xfrm>
            <a:off x="2341197" y="4344368"/>
            <a:ext cx="1162741" cy="22492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C9048C2-98C1-47B9-8BAE-AAA0AFA2A887}"/>
              </a:ext>
            </a:extLst>
          </p:cNvPr>
          <p:cNvSpPr txBox="1"/>
          <p:nvPr/>
        </p:nvSpPr>
        <p:spPr>
          <a:xfrm>
            <a:off x="7164943" y="4208781"/>
            <a:ext cx="2258008" cy="307777"/>
          </a:xfrm>
          <a:prstGeom prst="rect">
            <a:avLst/>
          </a:prstGeom>
          <a:noFill/>
        </p:spPr>
        <p:txBody>
          <a:bodyPr wrap="square" rtlCol="0">
            <a:spAutoFit/>
          </a:bodyPr>
          <a:lstStyle/>
          <a:p>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发送至服务器</a:t>
            </a:r>
            <a:endParaRPr 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BA8ABAFB-3B99-4A75-86B7-F2BF5D80AC82}"/>
              </a:ext>
            </a:extLst>
          </p:cNvPr>
          <p:cNvSpPr txBox="1"/>
          <p:nvPr/>
        </p:nvSpPr>
        <p:spPr>
          <a:xfrm>
            <a:off x="9013878" y="4512284"/>
            <a:ext cx="1798682" cy="523220"/>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根据</a:t>
            </a:r>
            <a:r>
              <a:rPr lang="en-US" altLang="zh-CN" sz="1400" dirty="0">
                <a:latin typeface="Times New Roman" panose="02020603050405020304" pitchFamily="18" charset="0"/>
                <a:cs typeface="Times New Roman" panose="02020603050405020304" pitchFamily="18" charset="0"/>
              </a:rPr>
              <a:t>X</a:t>
            </a:r>
            <a:r>
              <a:rPr lang="zh-CN" altLang="en-US" sz="1400" dirty="0">
                <a:latin typeface="Times New Roman" panose="02020603050405020304" pitchFamily="18" charset="0"/>
                <a:cs typeface="Times New Roman" panose="02020603050405020304" pitchFamily="18" charset="0"/>
              </a:rPr>
              <a:t>和数据库中的</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b</a:t>
            </a:r>
            <a:r>
              <a:rPr lang="zh-CN" altLang="en-US" sz="1400" dirty="0">
                <a:latin typeface="Times New Roman" panose="02020603050405020304" pitchFamily="18" charset="0"/>
                <a:cs typeface="Times New Roman" panose="02020603050405020304" pitchFamily="18" charset="0"/>
              </a:rPr>
              <a:t>值计算</a:t>
            </a:r>
            <a:r>
              <a:rPr lang="en-US" altLang="zh-CN" sz="1400" dirty="0">
                <a:latin typeface="Times New Roman" panose="02020603050405020304" pitchFamily="18" charset="0"/>
                <a:cs typeface="Times New Roman" panose="02020603050405020304" pitchFamily="18" charset="0"/>
              </a:rPr>
              <a:t>Y</a:t>
            </a:r>
            <a:endParaRPr lang="en-US" sz="1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EA57EA6-1200-4F35-A555-81DFCA46FCF9}"/>
              </a:ext>
            </a:extLst>
          </p:cNvPr>
          <p:cNvSpPr txBox="1"/>
          <p:nvPr/>
        </p:nvSpPr>
        <p:spPr>
          <a:xfrm>
            <a:off x="10437551" y="4225021"/>
            <a:ext cx="1158203" cy="338554"/>
          </a:xfrm>
          <a:prstGeom prst="rect">
            <a:avLst/>
          </a:prstGeom>
          <a:noFill/>
        </p:spPr>
        <p:txBody>
          <a:bodyPr wrap="square" rtlCol="0">
            <a:spAutoFit/>
          </a:bodyPr>
          <a:lstStyle/>
          <a:p>
            <a:r>
              <a:rPr lang="zh-CN" altLang="en-US" sz="1600" dirty="0"/>
              <a:t>云端部署</a:t>
            </a:r>
            <a:endParaRPr lang="en-US" sz="1600" dirty="0"/>
          </a:p>
        </p:txBody>
      </p:sp>
      <p:sp>
        <p:nvSpPr>
          <p:cNvPr id="14" name="TextBox 13">
            <a:extLst>
              <a:ext uri="{FF2B5EF4-FFF2-40B4-BE49-F238E27FC236}">
                <a16:creationId xmlns:a16="http://schemas.microsoft.com/office/drawing/2014/main" id="{38540C5F-EEE2-4695-9589-F126E9F5D75D}"/>
              </a:ext>
            </a:extLst>
          </p:cNvPr>
          <p:cNvSpPr txBox="1"/>
          <p:nvPr/>
        </p:nvSpPr>
        <p:spPr>
          <a:xfrm>
            <a:off x="7369424" y="6390067"/>
            <a:ext cx="3288908" cy="30777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将</a:t>
            </a:r>
            <a:r>
              <a:rPr lang="en-US" altLang="zh-CN" sz="1400" dirty="0">
                <a:latin typeface="Times New Roman" panose="02020603050405020304" pitchFamily="18" charset="0"/>
                <a:cs typeface="Times New Roman" panose="02020603050405020304" pitchFamily="18" charset="0"/>
              </a:rPr>
              <a:t>Y</a:t>
            </a:r>
            <a:r>
              <a:rPr lang="zh-CN" altLang="en-US" sz="1400" dirty="0">
                <a:latin typeface="Times New Roman" panose="02020603050405020304" pitchFamily="18" charset="0"/>
                <a:cs typeface="Times New Roman" panose="02020603050405020304" pitchFamily="18" charset="0"/>
              </a:rPr>
              <a:t>值发送给用户，并更新</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b</a:t>
            </a:r>
            <a:r>
              <a:rPr lang="zh-CN" altLang="en-US" sz="1400" dirty="0">
                <a:latin typeface="Times New Roman" panose="02020603050405020304" pitchFamily="18" charset="0"/>
                <a:cs typeface="Times New Roman" panose="02020603050405020304" pitchFamily="18" charset="0"/>
              </a:rPr>
              <a:t>值</a:t>
            </a:r>
            <a:endParaRPr lang="en-US" sz="1400" dirty="0">
              <a:latin typeface="Times New Roman" panose="02020603050405020304" pitchFamily="18" charset="0"/>
              <a:cs typeface="Times New Roman" panose="02020603050405020304" pitchFamily="18" charset="0"/>
            </a:endParaRPr>
          </a:p>
        </p:txBody>
      </p:sp>
      <p:sp>
        <p:nvSpPr>
          <p:cNvPr id="15" name="Cloud 14">
            <a:extLst>
              <a:ext uri="{FF2B5EF4-FFF2-40B4-BE49-F238E27FC236}">
                <a16:creationId xmlns:a16="http://schemas.microsoft.com/office/drawing/2014/main" id="{C9A929E3-DF0C-4540-B2C8-45D9FA96CACC}"/>
              </a:ext>
            </a:extLst>
          </p:cNvPr>
          <p:cNvSpPr/>
          <p:nvPr/>
        </p:nvSpPr>
        <p:spPr>
          <a:xfrm>
            <a:off x="7999983" y="4378147"/>
            <a:ext cx="3382016" cy="2479853"/>
          </a:xfrm>
          <a:prstGeom prst="cloud">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699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6DE2A1-3553-45E8-BBFA-B016A4EBCFBD}"/>
              </a:ext>
            </a:extLst>
          </p:cNvPr>
          <p:cNvPicPr>
            <a:picLocks noChangeAspect="1"/>
          </p:cNvPicPr>
          <p:nvPr/>
        </p:nvPicPr>
        <p:blipFill>
          <a:blip r:embed="rId3"/>
          <a:stretch>
            <a:fillRect/>
          </a:stretch>
        </p:blipFill>
        <p:spPr>
          <a:xfrm>
            <a:off x="0" y="139505"/>
            <a:ext cx="9388929" cy="5281273"/>
          </a:xfrm>
          <a:prstGeom prst="rect">
            <a:avLst/>
          </a:prstGeom>
        </p:spPr>
      </p:pic>
      <p:sp>
        <p:nvSpPr>
          <p:cNvPr id="18" name="Content Placeholder 2">
            <a:extLst>
              <a:ext uri="{FF2B5EF4-FFF2-40B4-BE49-F238E27FC236}">
                <a16:creationId xmlns:a16="http://schemas.microsoft.com/office/drawing/2014/main" id="{884F57DD-84BE-4606-BFAB-AE7B87DFA692}"/>
              </a:ext>
            </a:extLst>
          </p:cNvPr>
          <p:cNvSpPr txBox="1">
            <a:spLocks/>
          </p:cNvSpPr>
          <p:nvPr/>
        </p:nvSpPr>
        <p:spPr>
          <a:xfrm>
            <a:off x="551645" y="5381997"/>
            <a:ext cx="11088710" cy="1336498"/>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gn="just"/>
            <a:r>
              <a:rPr lang="zh-CN" altLang="en-US" sz="2000" dirty="0">
                <a:latin typeface="Times New Roman" panose="02020603050405020304" pitchFamily="18" charset="0"/>
                <a:cs typeface="Times New Roman" panose="02020603050405020304" pitchFamily="18" charset="0"/>
              </a:rPr>
              <a:t>本节所作演示，系在</a:t>
            </a:r>
            <a:r>
              <a:rPr lang="en-US" altLang="zh-CN" sz="2000" dirty="0">
                <a:latin typeface="Times New Roman" panose="02020603050405020304" pitchFamily="18" charset="0"/>
                <a:cs typeface="Times New Roman" panose="02020603050405020304" pitchFamily="18" charset="0"/>
              </a:rPr>
              <a:t>Oracle Virtual Box</a:t>
            </a:r>
            <a:r>
              <a:rPr lang="zh-CN" altLang="en-US" sz="2000" dirty="0">
                <a:latin typeface="Times New Roman" panose="02020603050405020304" pitchFamily="18" charset="0"/>
                <a:cs typeface="Times New Roman" panose="02020603050405020304" pitchFamily="18" charset="0"/>
              </a:rPr>
              <a:t>中所设置之基于</a:t>
            </a:r>
            <a:r>
              <a:rPr lang="en-US" altLang="zh-CN" sz="2000" dirty="0">
                <a:latin typeface="Times New Roman" panose="02020603050405020304" pitchFamily="18" charset="0"/>
                <a:cs typeface="Times New Roman" panose="02020603050405020304" pitchFamily="18" charset="0"/>
              </a:rPr>
              <a:t>Linux</a:t>
            </a:r>
            <a:r>
              <a:rPr lang="zh-CN" altLang="en-US" sz="2000" dirty="0">
                <a:latin typeface="Times New Roman" panose="02020603050405020304" pitchFamily="18" charset="0"/>
                <a:cs typeface="Times New Roman" panose="02020603050405020304" pitchFamily="18" charset="0"/>
              </a:rPr>
              <a:t>的</a:t>
            </a:r>
            <a:r>
              <a:rPr lang="en-US" altLang="zh-CN" sz="2000" dirty="0">
                <a:latin typeface="Times New Roman" panose="02020603050405020304" pitchFamily="18" charset="0"/>
                <a:cs typeface="Times New Roman" panose="02020603050405020304" pitchFamily="18" charset="0"/>
              </a:rPr>
              <a:t>Ubuntu</a:t>
            </a:r>
            <a:r>
              <a:rPr lang="zh-CN" altLang="en-US" sz="2000" dirty="0">
                <a:latin typeface="Times New Roman" panose="02020603050405020304" pitchFamily="18" charset="0"/>
                <a:cs typeface="Times New Roman" panose="02020603050405020304" pitchFamily="18" charset="0"/>
              </a:rPr>
              <a:t>操作系统完成，学习者可按图中所示，自行设置</a:t>
            </a:r>
            <a:r>
              <a:rPr lang="en-US" altLang="zh-CN" sz="2000" dirty="0">
                <a:latin typeface="Times New Roman" panose="02020603050405020304" pitchFamily="18" charset="0"/>
                <a:cs typeface="Times New Roman" panose="02020603050405020304" pitchFamily="18" charset="0"/>
              </a:rPr>
              <a:t>Virtual Box</a:t>
            </a:r>
            <a:r>
              <a:rPr lang="zh-CN" altLang="en-US" sz="2000" dirty="0">
                <a:latin typeface="Times New Roman" panose="02020603050405020304" pitchFamily="18" charset="0"/>
                <a:cs typeface="Times New Roman" panose="02020603050405020304" pitchFamily="18" charset="0"/>
              </a:rPr>
              <a:t>中的</a:t>
            </a:r>
            <a:r>
              <a:rPr lang="en-US" altLang="zh-CN" sz="2000" dirty="0">
                <a:latin typeface="Times New Roman" panose="02020603050405020304" pitchFamily="18" charset="0"/>
                <a:cs typeface="Times New Roman" panose="02020603050405020304" pitchFamily="18" charset="0"/>
              </a:rPr>
              <a:t>Ubuntu</a:t>
            </a:r>
            <a:r>
              <a:rPr lang="zh-CN" altLang="en-US" sz="2000" dirty="0">
                <a:latin typeface="Times New Roman" panose="02020603050405020304" pitchFamily="18" charset="0"/>
                <a:cs typeface="Times New Roman" panose="02020603050405020304" pitchFamily="18" charset="0"/>
              </a:rPr>
              <a:t>环境，亦可直接使用</a:t>
            </a:r>
            <a:r>
              <a:rPr lang="en-US" altLang="zh-CN" sz="2000" dirty="0">
                <a:latin typeface="Times New Roman" panose="02020603050405020304" pitchFamily="18" charset="0"/>
                <a:cs typeface="Times New Roman" panose="02020603050405020304" pitchFamily="18" charset="0"/>
              </a:rPr>
              <a:t>Ubuntu</a:t>
            </a:r>
            <a:r>
              <a:rPr lang="zh-CN" altLang="en-US" sz="2000" dirty="0">
                <a:latin typeface="Times New Roman" panose="02020603050405020304" pitchFamily="18" charset="0"/>
                <a:cs typeface="Times New Roman" panose="02020603050405020304" pitchFamily="18" charset="0"/>
              </a:rPr>
              <a:t>或其他</a:t>
            </a:r>
            <a:r>
              <a:rPr lang="en-US" altLang="zh-CN" sz="2000" dirty="0">
                <a:latin typeface="Times New Roman" panose="02020603050405020304" pitchFamily="18" charset="0"/>
                <a:cs typeface="Times New Roman" panose="02020603050405020304" pitchFamily="18" charset="0"/>
              </a:rPr>
              <a:t>Linux</a:t>
            </a:r>
            <a:r>
              <a:rPr lang="zh-CN" altLang="en-US" sz="2000" dirty="0">
                <a:latin typeface="Times New Roman" panose="02020603050405020304" pitchFamily="18" charset="0"/>
                <a:cs typeface="Times New Roman" panose="02020603050405020304" pitchFamily="18" charset="0"/>
              </a:rPr>
              <a:t>操作系统</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9579825"/>
      </p:ext>
    </p:extLst>
  </p:cSld>
  <p:clrMapOvr>
    <a:overrideClrMapping bg1="lt1" tx1="dk1" bg2="lt2" tx2="dk2" accent1="accent1" accent2="accent2" accent3="accent3" accent4="accent4" accent5="accent5" accent6="accent6" hlink="hlink" folHlink="folHlink"/>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975EEB-4BCD-45DD-A771-07F2744A3614}"/>
              </a:ext>
            </a:extLst>
          </p:cNvPr>
          <p:cNvSpPr/>
          <p:nvPr/>
        </p:nvSpPr>
        <p:spPr>
          <a:xfrm>
            <a:off x="662775" y="1919262"/>
            <a:ext cx="11049003" cy="4929894"/>
          </a:xfrm>
          <a:prstGeom prst="rect">
            <a:avLst/>
          </a:prstGeom>
          <a:solidFill>
            <a:srgbClr val="FFFFFF"/>
          </a:solidFill>
          <a:ln w="15875" cap="rnd">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Century Gothic"/>
            </a:endParaRPr>
          </a:p>
        </p:txBody>
      </p:sp>
      <p:sp>
        <p:nvSpPr>
          <p:cNvPr id="24" name="Title 3">
            <a:extLst>
              <a:ext uri="{FF2B5EF4-FFF2-40B4-BE49-F238E27FC236}">
                <a16:creationId xmlns:a16="http://schemas.microsoft.com/office/drawing/2014/main" id="{9339C984-D73F-4DF2-A250-D4667C7FD0BC}"/>
              </a:ext>
            </a:extLst>
          </p:cNvPr>
          <p:cNvSpPr>
            <a:spLocks noGrp="1"/>
          </p:cNvSpPr>
          <p:nvPr>
            <p:ph type="title"/>
          </p:nvPr>
        </p:nvSpPr>
        <p:spPr>
          <a:xfrm>
            <a:off x="491968" y="385207"/>
            <a:ext cx="10572000" cy="970450"/>
          </a:xfrm>
        </p:spPr>
        <p:txBody>
          <a:bodyPr>
            <a:normAutofit/>
          </a:bodyPr>
          <a:lstStyle/>
          <a:p>
            <a:r>
              <a:rPr lang="zh-CN" altLang="en-US" dirty="0">
                <a:latin typeface="Times New Roman" panose="02020603050405020304" pitchFamily="18" charset="0"/>
                <a:cs typeface="Times New Roman" panose="02020603050405020304" pitchFamily="18" charset="0"/>
              </a:rPr>
              <a:t>部署机器学习模型的简单演示</a:t>
            </a:r>
          </a:p>
        </p:txBody>
      </p:sp>
      <p:pic>
        <p:nvPicPr>
          <p:cNvPr id="7" name="Picture 4" descr="âdockerâçå¾çæç´¢ç»æ">
            <a:extLst>
              <a:ext uri="{FF2B5EF4-FFF2-40B4-BE49-F238E27FC236}">
                <a16:creationId xmlns:a16="http://schemas.microsoft.com/office/drawing/2014/main" id="{192647AE-D24E-43B0-9E2E-2AC5225567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776" y="5027874"/>
            <a:ext cx="2463975" cy="1821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âsklearnâçå¾çæç´¢ç»æ">
            <a:extLst>
              <a:ext uri="{FF2B5EF4-FFF2-40B4-BE49-F238E27FC236}">
                <a16:creationId xmlns:a16="http://schemas.microsoft.com/office/drawing/2014/main" id="{AA397215-D292-40FC-A4C7-7775C0672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848" y="2471158"/>
            <a:ext cx="1288568" cy="7379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âflask pythonâçå¾çæç´¢ç»æ">
            <a:extLst>
              <a:ext uri="{FF2B5EF4-FFF2-40B4-BE49-F238E27FC236}">
                <a16:creationId xmlns:a16="http://schemas.microsoft.com/office/drawing/2014/main" id="{4AC77A08-7C23-44C3-95D6-4ED2D3D188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1869" y="5163843"/>
            <a:ext cx="1660052" cy="8579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âmongo dbâçå¾çæç´¢ç»æ">
            <a:extLst>
              <a:ext uri="{FF2B5EF4-FFF2-40B4-BE49-F238E27FC236}">
                <a16:creationId xmlns:a16="http://schemas.microsoft.com/office/drawing/2014/main" id="{2E4DF687-3367-484C-99AD-02CDF38168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2483" y="2052134"/>
            <a:ext cx="2298824" cy="5769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741ED1E-EBBE-4D01-8883-526D4F420FB5}"/>
              </a:ext>
            </a:extLst>
          </p:cNvPr>
          <p:cNvSpPr/>
          <p:nvPr/>
        </p:nvSpPr>
        <p:spPr>
          <a:xfrm>
            <a:off x="1677197" y="3243754"/>
            <a:ext cx="1869872" cy="65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charset="0"/>
                <a:ea typeface="Times New Roman" charset="0"/>
                <a:cs typeface="Times New Roman" charset="0"/>
              </a:rPr>
              <a:t>Model Training</a:t>
            </a:r>
            <a:endParaRPr lang="en-US" sz="2000" dirty="0">
              <a:latin typeface="Times New Roman" charset="0"/>
              <a:ea typeface="Times New Roman" charset="0"/>
              <a:cs typeface="Times New Roman" charset="0"/>
            </a:endParaRPr>
          </a:p>
        </p:txBody>
      </p:sp>
      <p:sp>
        <p:nvSpPr>
          <p:cNvPr id="13" name="Arrow: Right 12">
            <a:extLst>
              <a:ext uri="{FF2B5EF4-FFF2-40B4-BE49-F238E27FC236}">
                <a16:creationId xmlns:a16="http://schemas.microsoft.com/office/drawing/2014/main" id="{35B278A7-AD15-4E6B-8087-A665BC0E6454}"/>
              </a:ext>
            </a:extLst>
          </p:cNvPr>
          <p:cNvSpPr/>
          <p:nvPr/>
        </p:nvSpPr>
        <p:spPr>
          <a:xfrm>
            <a:off x="3656233" y="3442289"/>
            <a:ext cx="683277" cy="262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14" name="Oval 13">
            <a:extLst>
              <a:ext uri="{FF2B5EF4-FFF2-40B4-BE49-F238E27FC236}">
                <a16:creationId xmlns:a16="http://schemas.microsoft.com/office/drawing/2014/main" id="{348808A3-5D06-4061-A0C6-0ED4E5FBE4EC}"/>
              </a:ext>
            </a:extLst>
          </p:cNvPr>
          <p:cNvSpPr/>
          <p:nvPr/>
        </p:nvSpPr>
        <p:spPr>
          <a:xfrm>
            <a:off x="4448674" y="3022060"/>
            <a:ext cx="2144000" cy="10352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charset="0"/>
                <a:ea typeface="Times New Roman" charset="0"/>
                <a:cs typeface="Times New Roman" charset="0"/>
              </a:rPr>
              <a:t>Pickle dump of the trained model</a:t>
            </a:r>
            <a:endParaRPr lang="en-US" dirty="0">
              <a:latin typeface="Times New Roman" charset="0"/>
              <a:ea typeface="Times New Roman" charset="0"/>
              <a:cs typeface="Times New Roman" charset="0"/>
            </a:endParaRPr>
          </a:p>
        </p:txBody>
      </p:sp>
      <p:sp>
        <p:nvSpPr>
          <p:cNvPr id="15" name="Rectangle 14">
            <a:extLst>
              <a:ext uri="{FF2B5EF4-FFF2-40B4-BE49-F238E27FC236}">
                <a16:creationId xmlns:a16="http://schemas.microsoft.com/office/drawing/2014/main" id="{30DB8AFB-9CC6-45D9-85F6-64ACE61684D9}"/>
              </a:ext>
            </a:extLst>
          </p:cNvPr>
          <p:cNvSpPr/>
          <p:nvPr/>
        </p:nvSpPr>
        <p:spPr>
          <a:xfrm>
            <a:off x="7490859" y="2724730"/>
            <a:ext cx="3582072" cy="1697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Times New Roman" charset="0"/>
                <a:ea typeface="Times New Roman" charset="0"/>
                <a:cs typeface="Times New Roman" charset="0"/>
              </a:rPr>
              <a:t>APP</a:t>
            </a:r>
            <a:r>
              <a:rPr lang="zh-CN" altLang="en-US" sz="2000" dirty="0">
                <a:latin typeface="Times New Roman" charset="0"/>
                <a:ea typeface="Times New Roman" charset="0"/>
                <a:cs typeface="Times New Roman" charset="0"/>
              </a:rPr>
              <a:t>：</a:t>
            </a:r>
            <a:endParaRPr lang="en-US" altLang="zh-CN" sz="2000" dirty="0">
              <a:latin typeface="Times New Roman" charset="0"/>
              <a:ea typeface="Times New Roman" charset="0"/>
              <a:cs typeface="Times New Roman" charset="0"/>
            </a:endParaRPr>
          </a:p>
          <a:p>
            <a:pPr marL="342900" indent="-342900">
              <a:buFont typeface="Arial" panose="020B0604020202020204" pitchFamily="34" charset="0"/>
              <a:buChar char="•"/>
            </a:pPr>
            <a:r>
              <a:rPr lang="en-US" altLang="zh-CN" sz="2000" dirty="0">
                <a:latin typeface="Times New Roman" charset="0"/>
                <a:ea typeface="Times New Roman" charset="0"/>
                <a:cs typeface="Times New Roman" charset="0"/>
              </a:rPr>
              <a:t>User registration</a:t>
            </a:r>
          </a:p>
          <a:p>
            <a:pPr marL="342900" indent="-342900">
              <a:buFont typeface="Arial" panose="020B0604020202020204" pitchFamily="34" charset="0"/>
              <a:buChar char="•"/>
            </a:pPr>
            <a:r>
              <a:rPr lang="en-US" altLang="zh-CN" sz="2000" dirty="0">
                <a:latin typeface="Times New Roman" charset="0"/>
                <a:ea typeface="Times New Roman" charset="0"/>
                <a:cs typeface="Times New Roman" charset="0"/>
              </a:rPr>
              <a:t>Give model inputs </a:t>
            </a:r>
          </a:p>
          <a:p>
            <a:pPr marL="342900" indent="-342900">
              <a:buFont typeface="Arial" panose="020B0604020202020204" pitchFamily="34" charset="0"/>
              <a:buChar char="•"/>
            </a:pPr>
            <a:r>
              <a:rPr lang="en-US" altLang="zh-CN" sz="2000" dirty="0">
                <a:latin typeface="Times New Roman" charset="0"/>
                <a:ea typeface="Times New Roman" charset="0"/>
                <a:cs typeface="Times New Roman" charset="0"/>
              </a:rPr>
              <a:t>Model Prediction</a:t>
            </a:r>
          </a:p>
          <a:p>
            <a:pPr marL="342900" indent="-342900">
              <a:buFont typeface="Arial" panose="020B0604020202020204" pitchFamily="34" charset="0"/>
              <a:buChar char="•"/>
            </a:pPr>
            <a:r>
              <a:rPr lang="en-US" sz="2000" dirty="0">
                <a:latin typeface="Times New Roman" charset="0"/>
                <a:ea typeface="Times New Roman" charset="0"/>
                <a:cs typeface="Times New Roman" charset="0"/>
              </a:rPr>
              <a:t>…</a:t>
            </a:r>
          </a:p>
        </p:txBody>
      </p:sp>
      <p:sp>
        <p:nvSpPr>
          <p:cNvPr id="16" name="Arrow: Right 15">
            <a:extLst>
              <a:ext uri="{FF2B5EF4-FFF2-40B4-BE49-F238E27FC236}">
                <a16:creationId xmlns:a16="http://schemas.microsoft.com/office/drawing/2014/main" id="{0B5EBD47-BE33-4AC2-9C1D-900DBB81CE4A}"/>
              </a:ext>
            </a:extLst>
          </p:cNvPr>
          <p:cNvSpPr/>
          <p:nvPr/>
        </p:nvSpPr>
        <p:spPr>
          <a:xfrm>
            <a:off x="6701838" y="3408522"/>
            <a:ext cx="683277" cy="262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17" name="Arrow: Right 16">
            <a:extLst>
              <a:ext uri="{FF2B5EF4-FFF2-40B4-BE49-F238E27FC236}">
                <a16:creationId xmlns:a16="http://schemas.microsoft.com/office/drawing/2014/main" id="{2D5F766F-DD39-4BD7-86D8-32D906CC689A}"/>
              </a:ext>
            </a:extLst>
          </p:cNvPr>
          <p:cNvSpPr/>
          <p:nvPr/>
        </p:nvSpPr>
        <p:spPr>
          <a:xfrm rot="5400000">
            <a:off x="8968049" y="4652407"/>
            <a:ext cx="637421" cy="281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
        <p:nvSpPr>
          <p:cNvPr id="20" name="Rectangle 19">
            <a:extLst>
              <a:ext uri="{FF2B5EF4-FFF2-40B4-BE49-F238E27FC236}">
                <a16:creationId xmlns:a16="http://schemas.microsoft.com/office/drawing/2014/main" id="{CB89C0BD-2C69-47B1-AB35-1A8601C9D0D7}"/>
              </a:ext>
            </a:extLst>
          </p:cNvPr>
          <p:cNvSpPr/>
          <p:nvPr/>
        </p:nvSpPr>
        <p:spPr>
          <a:xfrm>
            <a:off x="8593608" y="6073917"/>
            <a:ext cx="1376575" cy="376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charset="0"/>
                <a:ea typeface="Times New Roman" charset="0"/>
                <a:cs typeface="Times New Roman" charset="0"/>
              </a:rPr>
              <a:t>Rest API</a:t>
            </a:r>
            <a:endParaRPr lang="en-US" sz="2400" dirty="0">
              <a:latin typeface="Times New Roman" charset="0"/>
              <a:ea typeface="Times New Roman" charset="0"/>
              <a:cs typeface="Times New Roman" charset="0"/>
            </a:endParaRPr>
          </a:p>
        </p:txBody>
      </p:sp>
      <p:sp>
        <p:nvSpPr>
          <p:cNvPr id="21" name="Rectangle 20">
            <a:extLst>
              <a:ext uri="{FF2B5EF4-FFF2-40B4-BE49-F238E27FC236}">
                <a16:creationId xmlns:a16="http://schemas.microsoft.com/office/drawing/2014/main" id="{D3C1D56A-CABE-43A6-ADC0-DE24DE5F0CB8}"/>
              </a:ext>
            </a:extLst>
          </p:cNvPr>
          <p:cNvSpPr/>
          <p:nvPr/>
        </p:nvSpPr>
        <p:spPr>
          <a:xfrm>
            <a:off x="977900" y="1915406"/>
            <a:ext cx="10708479" cy="473939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charset="0"/>
              <a:ea typeface="Times New Roman" charset="0"/>
              <a:cs typeface="Times New Roman" charset="0"/>
            </a:endParaRPr>
          </a:p>
        </p:txBody>
      </p:sp>
    </p:spTree>
    <p:extLst>
      <p:ext uri="{BB962C8B-B14F-4D97-AF65-F5344CB8AC3E}">
        <p14:creationId xmlns:p14="http://schemas.microsoft.com/office/powerpoint/2010/main" val="34901357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5CF19D3-013F-4101-8EFE-7ACB56E6DBE5}"/>
              </a:ext>
            </a:extLst>
          </p:cNvPr>
          <p:cNvSpPr txBox="1">
            <a:spLocks/>
          </p:cNvSpPr>
          <p:nvPr/>
        </p:nvSpPr>
        <p:spPr>
          <a:xfrm>
            <a:off x="690154" y="0"/>
            <a:ext cx="10515600" cy="1325563"/>
          </a:xfrm>
          <a:prstGeom prst="rect">
            <a:avLst/>
          </a:prstGeom>
          <a:ln w="12700">
            <a:miter lim="400000"/>
          </a:ln>
          <a:effectLst>
            <a:outerShdw blurRad="50800" dir="14400000" rotWithShape="0">
              <a:srgbClr val="000000">
                <a:alpha val="60000"/>
              </a:srgbClr>
            </a:outerShdw>
          </a:effectLst>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j-lt"/>
                <a:ea typeface="+mn-ea"/>
                <a:cs typeface="+mn-cs"/>
                <a:sym typeface="Century Gothic"/>
              </a:defRPr>
            </a:lvl1pPr>
            <a:lvl2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2pPr>
            <a:lvl3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3pPr>
            <a:lvl4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4pPr>
            <a:lvl5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5pPr>
            <a:lvl6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6pPr>
            <a:lvl7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7pPr>
            <a:lvl8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8pPr>
            <a:lvl9pPr marL="0" marR="0" indent="0" algn="l" defTabSz="457200" rtl="0" eaLnBrk="1" latinLnBrk="0" hangingPunct="1">
              <a:lnSpc>
                <a:spcPct val="100000"/>
              </a:lnSpc>
              <a:spcBef>
                <a:spcPts val="0"/>
              </a:spcBef>
              <a:spcAft>
                <a:spcPts val="0"/>
              </a:spcAft>
              <a:buClrTx/>
              <a:buSzTx/>
              <a:buFontTx/>
              <a:buNone/>
              <a:tabLst/>
              <a:defRPr sz="4000" b="1" i="0" u="none" strike="noStrike" cap="none" spc="0" baseline="0">
                <a:ln>
                  <a:noFill/>
                </a:ln>
                <a:solidFill>
                  <a:srgbClr val="FEFEFE"/>
                </a:solidFill>
                <a:uFillTx/>
                <a:latin typeface="+mn-lt"/>
                <a:ea typeface="+mn-ea"/>
                <a:cs typeface="+mn-cs"/>
                <a:sym typeface="Century Gothic"/>
              </a:defRPr>
            </a:lvl9pPr>
          </a:lstStyle>
          <a:p>
            <a:r>
              <a:rPr lang="en-US" altLang="zh-CN" dirty="0"/>
              <a:t>Pickle</a:t>
            </a:r>
            <a:endParaRPr lang="en-US" dirty="0"/>
          </a:p>
        </p:txBody>
      </p:sp>
      <p:sp>
        <p:nvSpPr>
          <p:cNvPr id="13" name="Rectangle 12">
            <a:extLst>
              <a:ext uri="{FF2B5EF4-FFF2-40B4-BE49-F238E27FC236}">
                <a16:creationId xmlns:a16="http://schemas.microsoft.com/office/drawing/2014/main" id="{420364DD-B623-40F3-8D91-5834A6923915}"/>
              </a:ext>
            </a:extLst>
          </p:cNvPr>
          <p:cNvSpPr/>
          <p:nvPr/>
        </p:nvSpPr>
        <p:spPr>
          <a:xfrm>
            <a:off x="7819128" y="2456889"/>
            <a:ext cx="4096647" cy="3477875"/>
          </a:xfrm>
          <a:prstGeom prst="rect">
            <a:avLst/>
          </a:prstGeom>
        </p:spPr>
        <p:txBody>
          <a:bodyPr wrap="square">
            <a:spAutoFit/>
          </a:bodyPr>
          <a:lstStyle/>
          <a:p>
            <a:pPr marL="342900" indent="-342900" algn="just" hangingPunct="1">
              <a:spcBef>
                <a:spcPts val="600"/>
              </a:spcBef>
              <a:buClr>
                <a:schemeClr val="accent1"/>
              </a:buClr>
              <a:buSzPct val="100000"/>
              <a:buFontTx/>
              <a:buChar char=""/>
            </a:pP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概述：</a:t>
            </a:r>
          </a:p>
          <a:p>
            <a:pPr marL="285750" indent="-285750" algn="just">
              <a:buClr>
                <a:schemeClr val="accent1"/>
              </a:buClr>
              <a:buFont typeface=".LucidaGrandeUI" charset="0"/>
              <a:buChar char="◆"/>
            </a:pP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objects </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可以序列化为二进制形式，并可以通过</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模块</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pickle</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中提供的方法和类反序列化回</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objects</a:t>
            </a:r>
            <a:endParaRPr lang="zh-CN" altLang="en-US" sz="2000" dirty="0">
              <a:solidFill>
                <a:srgbClr val="FFFFFF"/>
              </a:solidFill>
              <a:latin typeface="Times New Roman" panose="02020603050405020304" pitchFamily="18" charset="0"/>
              <a:cs typeface="Times New Roman" panose="02020603050405020304" pitchFamily="18" charset="0"/>
            </a:endParaRPr>
          </a:p>
          <a:p>
            <a:pPr marL="285750" indent="-285750" algn="just">
              <a:buClr>
                <a:schemeClr val="accent1"/>
              </a:buClr>
              <a:buFont typeface=".LucidaGrandeUI" charset="0"/>
              <a:buChar char="◆"/>
            </a:pP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将</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objects</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转换为二进制形式的过程称为</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Pickling</a:t>
            </a:r>
            <a:endPar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Clr>
                <a:schemeClr val="accent1"/>
              </a:buClr>
              <a:buFont typeface=".LucidaGrandeUI" charset="0"/>
              <a:buChar char="◆"/>
            </a:pP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将二进制转换回</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Python</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objects</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的过程称为</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Unpickling</a:t>
            </a:r>
            <a:endPar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Clr>
                <a:schemeClr val="accent1"/>
              </a:buClr>
              <a:buFont typeface=".LucidaGrandeUI" charset="0"/>
              <a:buChar char="◆"/>
            </a:pP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Pickle</a:t>
            </a:r>
            <a:r>
              <a:rPr lang="zh-CN" alt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对象可以存储在磁盘文件中，这些对象可进行</a:t>
            </a:r>
            <a:r>
              <a:rPr lang="en-US" altLang="zh-CN"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unpickling</a:t>
            </a:r>
            <a:endParaRPr lang="en-US" sz="2000"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Picture 2" descr="âpython pickleâçå¾çæç´¢ç»æ">
            <a:extLst>
              <a:ext uri="{FF2B5EF4-FFF2-40B4-BE49-F238E27FC236}">
                <a16:creationId xmlns:a16="http://schemas.microsoft.com/office/drawing/2014/main" id="{2E2B732C-D05D-4B50-B886-92B6ABB70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56889"/>
            <a:ext cx="7676252" cy="350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95197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A2142EA9-F9CE-4776-9D12-0F1A7A409AB9}"/>
              </a:ext>
            </a:extLst>
          </p:cNvPr>
          <p:cNvSpPr txBox="1">
            <a:spLocks/>
          </p:cNvSpPr>
          <p:nvPr/>
        </p:nvSpPr>
        <p:spPr>
          <a:xfrm>
            <a:off x="445194" y="4769370"/>
            <a:ext cx="9077775" cy="1860654"/>
          </a:xfrm>
          <a:prstGeom prst="rect">
            <a:avLst/>
          </a:prstGeom>
          <a:ln w="12700">
            <a:miter lim="400000"/>
          </a:ln>
          <a:effectLst>
            <a:outerShdw blurRad="50800" dir="144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nchor="ctr">
            <a:normAutofit/>
          </a:bodyPr>
          <a:lstStyle>
            <a:lvl1pPr marL="342900" marR="0" indent="-342900" algn="l" defTabSz="457200" rtl="0" eaLnBrk="1" latinLnBrk="0" hangingPunct="1">
              <a:lnSpc>
                <a:spcPct val="100000"/>
              </a:lnSpc>
              <a:spcBef>
                <a:spcPts val="600"/>
              </a:spcBef>
              <a:spcAft>
                <a:spcPts val="0"/>
              </a:spcAft>
              <a:buClr>
                <a:schemeClr val="accent1"/>
              </a:buClr>
              <a:buSzPct val="100000"/>
              <a:buFontTx/>
              <a:buChar char=""/>
              <a:tabLst/>
              <a:defRPr sz="24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1pPr>
            <a:lvl2pPr marL="778668" marR="0" indent="-321468" algn="l" defTabSz="457200" rtl="0" eaLnBrk="1" latinLnBrk="0" hangingPunct="1">
              <a:lnSpc>
                <a:spcPct val="100000"/>
              </a:lnSpc>
              <a:spcBef>
                <a:spcPts val="600"/>
              </a:spcBef>
              <a:spcAft>
                <a:spcPts val="0"/>
              </a:spcAft>
              <a:buClr>
                <a:schemeClr val="accent1"/>
              </a:buClr>
              <a:buSzPct val="100000"/>
              <a:buFontTx/>
              <a:buChar char=""/>
              <a:tabLst/>
              <a:defRPr sz="20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2pPr>
            <a:lvl3pPr marL="1208314" marR="0" indent="-293914"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3pPr>
            <a:lvl4pPr marL="17145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4pPr>
            <a:lvl5pPr marL="21717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宋体" panose="02010600030101010101" pitchFamily="2" charset="-122"/>
                <a:ea typeface="宋体" panose="02010600030101010101" pitchFamily="2" charset="-122"/>
                <a:cs typeface="+mn-cs"/>
                <a:sym typeface="Century Gothic"/>
              </a:defRPr>
            </a:lvl5pPr>
            <a:lvl6pPr marL="25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6pPr>
            <a:lvl7pPr marL="29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7pPr>
            <a:lvl8pPr marL="33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8pPr>
            <a:lvl9pPr marL="3714300" marR="0" indent="-342900" algn="l" defTabSz="457200" rtl="0" eaLnBrk="1" latinLnBrk="0" hangingPunct="1">
              <a:lnSpc>
                <a:spcPct val="100000"/>
              </a:lnSpc>
              <a:spcBef>
                <a:spcPts val="600"/>
              </a:spcBef>
              <a:spcAft>
                <a:spcPts val="0"/>
              </a:spcAft>
              <a:buClr>
                <a:schemeClr val="accent1"/>
              </a:buClr>
              <a:buSzPct val="100000"/>
              <a:buFontTx/>
              <a:buChar char=""/>
              <a:tabLst/>
              <a:defRPr sz="1800" b="0" i="0" u="none" strike="noStrike" cap="none" spc="0" baseline="0">
                <a:ln>
                  <a:noFill/>
                </a:ln>
                <a:solidFill>
                  <a:srgbClr val="FFFFFF"/>
                </a:solidFill>
                <a:uFillTx/>
                <a:latin typeface="+mn-lt"/>
                <a:ea typeface="+mn-ea"/>
                <a:cs typeface="+mn-cs"/>
                <a:sym typeface="Century Gothic"/>
              </a:defRPr>
            </a:lvl9pPr>
          </a:lstStyle>
          <a:p>
            <a:pPr algn="just"/>
            <a:r>
              <a:rPr lang="zh-CN" altLang="en-US" sz="2000" dirty="0">
                <a:latin typeface="Times New Roman" panose="02020603050405020304" pitchFamily="18" charset="0"/>
                <a:cs typeface="Times New Roman" panose="02020603050405020304" pitchFamily="18" charset="0"/>
              </a:rPr>
              <a:t>进入</a:t>
            </a:r>
            <a:r>
              <a:rPr lang="en-US" altLang="zh-CN" sz="2000" dirty="0">
                <a:latin typeface="Times New Roman" panose="02020603050405020304" pitchFamily="18" charset="0"/>
                <a:cs typeface="Times New Roman" panose="02020603050405020304" pitchFamily="18" charset="0"/>
              </a:rPr>
              <a:t>Ubuntu</a:t>
            </a:r>
            <a:r>
              <a:rPr lang="zh-CN" altLang="en-US" sz="2000" dirty="0">
                <a:latin typeface="Times New Roman" panose="02020603050405020304" pitchFamily="18" charset="0"/>
                <a:cs typeface="Times New Roman" panose="02020603050405020304" pitchFamily="18" charset="0"/>
              </a:rPr>
              <a:t>，打开</a:t>
            </a:r>
            <a:r>
              <a:rPr lang="en-US" altLang="zh-CN" sz="2000" dirty="0">
                <a:latin typeface="Times New Roman" panose="02020603050405020304" pitchFamily="18" charset="0"/>
                <a:cs typeface="Times New Roman" panose="02020603050405020304" pitchFamily="18" charset="0"/>
              </a:rPr>
              <a:t>terminal</a:t>
            </a:r>
          </a:p>
          <a:p>
            <a:pPr algn="just"/>
            <a:r>
              <a:rPr lang="en-US" altLang="zh-CN" sz="2000" dirty="0">
                <a:latin typeface="Times New Roman" panose="02020603050405020304" pitchFamily="18" charset="0"/>
                <a:cs typeface="Times New Roman" panose="02020603050405020304" pitchFamily="18" charset="0"/>
              </a:rPr>
              <a:t>Cd Desktop, cd HuanIn7: </a:t>
            </a:r>
            <a:r>
              <a:rPr lang="zh-CN" altLang="en-US" sz="2000" dirty="0">
                <a:latin typeface="Times New Roman" panose="02020603050405020304" pitchFamily="18" charset="0"/>
                <a:cs typeface="Times New Roman" panose="02020603050405020304" pitchFamily="18" charset="0"/>
              </a:rPr>
              <a:t>进入位于桌面</a:t>
            </a:r>
            <a:r>
              <a:rPr lang="en-US" altLang="zh-CN" sz="2000" dirty="0">
                <a:latin typeface="Times New Roman" panose="02020603050405020304" pitchFamily="18" charset="0"/>
                <a:cs typeface="Times New Roman" panose="02020603050405020304" pitchFamily="18" charset="0"/>
              </a:rPr>
              <a:t>(desktop)</a:t>
            </a:r>
            <a:r>
              <a:rPr lang="zh-CN" altLang="en-US" sz="2000" dirty="0">
                <a:latin typeface="Times New Roman" panose="02020603050405020304" pitchFamily="18" charset="0"/>
                <a:cs typeface="Times New Roman" panose="02020603050405020304" pitchFamily="18" charset="0"/>
              </a:rPr>
              <a:t>，名字为</a:t>
            </a:r>
            <a:r>
              <a:rPr lang="en-US" altLang="zh-CN" sz="2000" dirty="0">
                <a:latin typeface="Times New Roman" panose="02020603050405020304" pitchFamily="18" charset="0"/>
                <a:cs typeface="Times New Roman" panose="02020603050405020304" pitchFamily="18" charset="0"/>
              </a:rPr>
              <a:t>HuanIn7</a:t>
            </a:r>
            <a:r>
              <a:rPr lang="zh-CN" altLang="en-US" sz="2000" dirty="0">
                <a:latin typeface="Times New Roman" panose="02020603050405020304" pitchFamily="18" charset="0"/>
                <a:cs typeface="Times New Roman" panose="02020603050405020304" pitchFamily="18" charset="0"/>
              </a:rPr>
              <a:t>的文件</a:t>
            </a:r>
            <a:endParaRPr lang="en-US" altLang="zh-CN" sz="2000" dirty="0">
              <a:latin typeface="Times New Roman" panose="02020603050405020304" pitchFamily="18" charset="0"/>
              <a:cs typeface="Times New Roman" panose="02020603050405020304" pitchFamily="18" charset="0"/>
            </a:endParaRPr>
          </a:p>
          <a:p>
            <a:pPr algn="just"/>
            <a:r>
              <a:rPr lang="zh-CN" altLang="en-US" sz="2000" dirty="0">
                <a:latin typeface="Times New Roman" panose="02020603050405020304" pitchFamily="18" charset="0"/>
                <a:cs typeface="Times New Roman" panose="02020603050405020304" pitchFamily="18" charset="0"/>
              </a:rPr>
              <a:t>打开</a:t>
            </a:r>
            <a:r>
              <a:rPr lang="en-US" altLang="zh-CN" sz="2000" dirty="0">
                <a:latin typeface="Times New Roman" panose="02020603050405020304" pitchFamily="18" charset="0"/>
                <a:cs typeface="Times New Roman" panose="02020603050405020304" pitchFamily="18" charset="0"/>
              </a:rPr>
              <a:t>python</a:t>
            </a:r>
            <a:r>
              <a:rPr lang="zh-CN" altLang="en-US" sz="2000" dirty="0">
                <a:latin typeface="Times New Roman" panose="02020603050405020304" pitchFamily="18" charset="0"/>
                <a:cs typeface="Times New Roman" panose="02020603050405020304" pitchFamily="18" charset="0"/>
              </a:rPr>
              <a:t>编译器</a:t>
            </a:r>
            <a:r>
              <a:rPr lang="en-US" altLang="zh-CN" sz="2000" dirty="0">
                <a:latin typeface="Times New Roman" panose="02020603050405020304" pitchFamily="18" charset="0"/>
                <a:cs typeface="Times New Roman" panose="02020603050405020304" pitchFamily="18" charset="0"/>
              </a:rPr>
              <a:t>atom(</a:t>
            </a:r>
            <a:r>
              <a:rPr lang="en-US" altLang="zh-CN" sz="2000" dirty="0" err="1">
                <a:latin typeface="Times New Roman" panose="02020603050405020304" pitchFamily="18" charset="0"/>
                <a:cs typeface="Times New Roman" panose="02020603050405020304" pitchFamily="18" charset="0"/>
              </a:rPr>
              <a:t>sudo</a:t>
            </a:r>
            <a:r>
              <a:rPr lang="en-US" altLang="zh-CN" sz="2000" dirty="0">
                <a:latin typeface="Times New Roman" panose="02020603050405020304" pitchFamily="18" charset="0"/>
                <a:cs typeface="Times New Roman" panose="02020603050405020304" pitchFamily="18" charset="0"/>
              </a:rPr>
              <a:t> atom .)</a:t>
            </a:r>
          </a:p>
          <a:p>
            <a:pPr algn="just"/>
            <a:r>
              <a:rPr lang="zh-CN" altLang="en-US" sz="2000" dirty="0">
                <a:latin typeface="Times New Roman" panose="02020603050405020304" pitchFamily="18" charset="0"/>
                <a:cs typeface="Times New Roman" panose="02020603050405020304" pitchFamily="18" charset="0"/>
              </a:rPr>
              <a:t>注意</a:t>
            </a:r>
            <a:r>
              <a:rPr lang="en-US" altLang="zh-CN" sz="2000" dirty="0">
                <a:latin typeface="Times New Roman" panose="02020603050405020304" pitchFamily="18" charset="0"/>
                <a:cs typeface="Times New Roman" panose="02020603050405020304" pitchFamily="18" charset="0"/>
              </a:rPr>
              <a:t>train.py</a:t>
            </a:r>
            <a:r>
              <a:rPr lang="zh-CN" altLang="en-US" sz="2000" dirty="0">
                <a:latin typeface="Times New Roman" panose="02020603050405020304" pitchFamily="18" charset="0"/>
                <a:cs typeface="Times New Roman" panose="02020603050405020304" pitchFamily="18" charset="0"/>
              </a:rPr>
              <a:t>最后一行的</a:t>
            </a:r>
            <a:r>
              <a:rPr lang="en-US" altLang="zh-CN" sz="2000" dirty="0" err="1">
                <a:latin typeface="Times New Roman" panose="02020603050405020304" pitchFamily="18" charset="0"/>
                <a:cs typeface="Times New Roman" panose="02020603050405020304" pitchFamily="18" charset="0"/>
              </a:rPr>
              <a:t>pickl</a:t>
            </a:r>
            <a:r>
              <a:rPr lang="en-US" altLang="zh-CN" sz="2000" dirty="0">
                <a:latin typeface="Times New Roman" panose="02020603050405020304" pitchFamily="18" charset="0"/>
                <a:cs typeface="Times New Roman" panose="02020603050405020304" pitchFamily="18" charset="0"/>
              </a:rPr>
              <a:t> dump</a:t>
            </a:r>
          </a:p>
        </p:txBody>
      </p:sp>
      <p:pic>
        <p:nvPicPr>
          <p:cNvPr id="18" name="Picture 17">
            <a:extLst>
              <a:ext uri="{FF2B5EF4-FFF2-40B4-BE49-F238E27FC236}">
                <a16:creationId xmlns:a16="http://schemas.microsoft.com/office/drawing/2014/main" id="{4B610984-1BB1-49A1-97DD-1CC9884124FB}"/>
              </a:ext>
            </a:extLst>
          </p:cNvPr>
          <p:cNvPicPr>
            <a:picLocks noChangeAspect="1"/>
          </p:cNvPicPr>
          <p:nvPr/>
        </p:nvPicPr>
        <p:blipFill rotWithShape="1">
          <a:blip r:embed="rId2"/>
          <a:srcRect t="2066" b="10634"/>
          <a:stretch/>
        </p:blipFill>
        <p:spPr>
          <a:xfrm>
            <a:off x="165100" y="164788"/>
            <a:ext cx="9116569" cy="4476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0143514"/>
      </p:ext>
    </p:extLst>
  </p:cSld>
  <p:clrMapOvr>
    <a:masterClrMapping/>
  </p:clrMapOvr>
  <p:transition spd="med"/>
</p:sld>
</file>

<file path=ppt/theme/theme1.xml><?xml version="1.0" encoding="utf-8"?>
<a:theme xmlns:a="http://schemas.openxmlformats.org/drawingml/2006/main" name="引用">
  <a:themeElements>
    <a:clrScheme name="Quotable">
      <a:dk1>
        <a:srgbClr val="000000"/>
      </a:dk1>
      <a:lt1>
        <a:srgbClr val="212121"/>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fontScheme name="Quotable">
      <a:majorFont>
        <a:latin typeface="Helvetica"/>
        <a:ea typeface="Helvetica"/>
        <a:cs typeface="Helvetica"/>
      </a:majorFont>
      <a:minorFont>
        <a:latin typeface="Century Gothic"/>
        <a:ea typeface="Century Gothic"/>
        <a:cs typeface="Century Gothic"/>
      </a:minorFont>
    </a:fontScheme>
    <a:fmtScheme name="Quotab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3" id="{270206E0-21DD-8A4D-B4A5-55FA563975F9}" vid="{58C49D09-D628-AB47-BADA-1FDDA2C0A4D1}"/>
    </a:ext>
  </a:extLst>
</a:theme>
</file>

<file path=ppt/theme/theme2.xml><?xml version="1.0" encoding="utf-8"?>
<a:theme xmlns:a="http://schemas.openxmlformats.org/drawingml/2006/main" name="Quotable">
  <a:themeElements>
    <a:clrScheme name="Quotable">
      <a:dk1>
        <a:srgbClr val="000000"/>
      </a:dk1>
      <a:lt1>
        <a:srgbClr val="FFFFFF"/>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fontScheme name="Quotable">
      <a:majorFont>
        <a:latin typeface="Helvetica"/>
        <a:ea typeface="Helvetica"/>
        <a:cs typeface="Helvetica"/>
      </a:majorFont>
      <a:minorFont>
        <a:latin typeface="Century Gothic"/>
        <a:ea typeface="Century Gothic"/>
        <a:cs typeface="Century Gothic"/>
      </a:minorFont>
    </a:fontScheme>
    <a:fmtScheme name="Quotab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rnd">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Quotable">
    <a:dk1>
      <a:srgbClr val="000000"/>
    </a:dk1>
    <a:lt1>
      <a:srgbClr val="212121"/>
    </a:lt1>
    <a:dk2>
      <a:srgbClr val="A7A7A7"/>
    </a:dk2>
    <a:lt2>
      <a:srgbClr val="535353"/>
    </a:lt2>
    <a:accent1>
      <a:srgbClr val="00C6BB"/>
    </a:accent1>
    <a:accent2>
      <a:srgbClr val="6FEBA0"/>
    </a:accent2>
    <a:accent3>
      <a:srgbClr val="B6DF5E"/>
    </a:accent3>
    <a:accent4>
      <a:srgbClr val="EFB251"/>
    </a:accent4>
    <a:accent5>
      <a:srgbClr val="EF755F"/>
    </a:accent5>
    <a:accent6>
      <a:srgbClr val="ED515C"/>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6769</TotalTime>
  <Words>2408</Words>
  <Application>Microsoft Office PowerPoint</Application>
  <PresentationFormat>Widescreen</PresentationFormat>
  <Paragraphs>156</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.LucidaGrandeUI</vt:lpstr>
      <vt:lpstr>Helvetica Neue</vt:lpstr>
      <vt:lpstr>LiHei Pro Medium</vt:lpstr>
      <vt:lpstr>宋体</vt:lpstr>
      <vt:lpstr>Arial</vt:lpstr>
      <vt:lpstr>Century Gothic</vt:lpstr>
      <vt:lpstr>Helvetica</vt:lpstr>
      <vt:lpstr>Times New Roman</vt:lpstr>
      <vt:lpstr>引用</vt:lpstr>
      <vt:lpstr>PowerPoint Presentation</vt:lpstr>
      <vt:lpstr>主要课程</vt:lpstr>
      <vt:lpstr>课程代码</vt:lpstr>
      <vt:lpstr>数值模型 V.S. 机器学习</vt:lpstr>
      <vt:lpstr>从模型到可用的软件</vt:lpstr>
      <vt:lpstr>PowerPoint Presentation</vt:lpstr>
      <vt:lpstr>部署机器学习模型的简单演示</vt:lpstr>
      <vt:lpstr>PowerPoint Presentation</vt:lpstr>
      <vt:lpstr>PowerPoint Presentation</vt:lpstr>
      <vt:lpstr>PowerPoint Presentation</vt:lpstr>
      <vt:lpstr>数据库</vt:lpstr>
      <vt:lpstr>PowerPoint Presentation</vt:lpstr>
      <vt:lpstr>PowerPoint Presentation</vt:lpstr>
      <vt:lpstr>PowerPoint Presentation</vt:lpstr>
      <vt:lpstr>Store function的主要功能</vt:lpstr>
      <vt:lpstr>PowerPoint Presentation</vt:lpstr>
      <vt:lpstr>Docker</vt:lpstr>
      <vt:lpstr>PowerPoint Presentation</vt:lpstr>
      <vt:lpstr>撰写Docker</vt:lpstr>
      <vt:lpstr>PowerPoint Presentation</vt:lpstr>
      <vt:lpstr>PowerPoint Presentation</vt:lpstr>
      <vt:lpstr>PowerPoint Presentation</vt:lpstr>
      <vt:lpstr>PowerPoint Presentation</vt:lpstr>
      <vt:lpstr>云计算</vt:lpstr>
      <vt:lpstr>云端部署</vt:lpstr>
      <vt:lpstr>PowerPoint Presentation</vt:lpstr>
      <vt:lpstr>PowerPoint Presentation</vt:lpstr>
      <vt:lpstr>PowerPoint Presentation</vt:lpstr>
      <vt:lpstr>关注我们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XXXXXXXXX</dc:title>
  <dc:creator>Windows User</dc:creator>
  <cp:lastModifiedBy>铎 张</cp:lastModifiedBy>
  <cp:revision>102</cp:revision>
  <dcterms:created xsi:type="dcterms:W3CDTF">2019-05-11T15:37:18Z</dcterms:created>
  <dcterms:modified xsi:type="dcterms:W3CDTF">2019-06-23T08:55:58Z</dcterms:modified>
</cp:coreProperties>
</file>